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5" r:id="rId25"/>
    <p:sldId id="284" r:id="rId26"/>
    <p:sldId id="282" r:id="rId27"/>
    <p:sldId id="281" r:id="rId28"/>
    <p:sldId id="279" r:id="rId29"/>
    <p:sldId id="283" r:id="rId30"/>
    <p:sldId id="280"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B8B"/>
    <a:srgbClr val="FFE5E5"/>
    <a:srgbClr val="333300"/>
    <a:srgbClr val="FFFFDD"/>
    <a:srgbClr val="D5FFF7"/>
    <a:srgbClr val="521981"/>
    <a:srgbClr val="FF5050"/>
    <a:srgbClr val="FFBDBD"/>
    <a:srgbClr val="FF00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12/25/2023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12/25/2023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427754" y="1002991"/>
            <a:ext cx="6253317" cy="3686015"/>
          </a:xfrm>
        </p:spPr>
        <p:txBody>
          <a:bodyPr>
            <a:normAutofit/>
            <a:scene3d>
              <a:camera prst="perspectiveRight"/>
              <a:lightRig rig="threePt" dir="t"/>
            </a:scene3d>
            <a:sp3d extrusionH="57150">
              <a:bevelT w="82550" h="38100" prst="coolSlant"/>
            </a:sp3d>
          </a:bodyPr>
          <a:lstStyle/>
          <a:p>
            <a:pPr algn="ctr"/>
            <a:r>
              <a:rPr lang="en-US" sz="8000" b="1" i="1" dirty="0">
                <a:solidFill>
                  <a:srgbClr val="000D26"/>
                </a:solidFill>
                <a:effectLst>
                  <a:outerShdw blurRad="50800" dist="38100" dir="2700000" algn="tl" rotWithShape="0">
                    <a:prstClr val="black">
                      <a:alpha val="40000"/>
                    </a:prstClr>
                  </a:outerShdw>
                  <a:reflection blurRad="6350" stA="55000" endA="300" endPos="45500" dir="5400000" sy="-100000" algn="bl" rotWithShape="0"/>
                </a:effectLst>
              </a:rPr>
              <a:t>Loan Approval Analysis</a:t>
            </a:r>
          </a:p>
        </p:txBody>
      </p:sp>
      <p:pic>
        <p:nvPicPr>
          <p:cNvPr id="10" name="Picture 9">
            <a:extLst>
              <a:ext uri="{FF2B5EF4-FFF2-40B4-BE49-F238E27FC236}">
                <a16:creationId xmlns:a16="http://schemas.microsoft.com/office/drawing/2014/main" id="{3F7EFEB9-BC7F-7618-CF5C-1E53AAE3F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59829" cy="6858000"/>
          </a:xfrm>
          <a:prstGeom prst="rect">
            <a:avLst/>
          </a:prstGeom>
        </p:spPr>
      </p:pic>
    </p:spTree>
    <p:extLst>
      <p:ext uri="{BB962C8B-B14F-4D97-AF65-F5344CB8AC3E}">
        <p14:creationId xmlns:p14="http://schemas.microsoft.com/office/powerpoint/2010/main" val="4043737824"/>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6AA32-1259-0360-5E25-4E9641E55A00}"/>
              </a:ext>
            </a:extLst>
          </p:cNvPr>
          <p:cNvSpPr>
            <a:spLocks noGrp="1"/>
          </p:cNvSpPr>
          <p:nvPr>
            <p:ph type="title"/>
          </p:nvPr>
        </p:nvSpPr>
        <p:spPr/>
        <p:txBody>
          <a:bodyPr/>
          <a:lstStyle/>
          <a:p>
            <a:r>
              <a:rPr lang="en-US" dirty="0"/>
              <a:t>What is Loan Approval ?</a:t>
            </a:r>
            <a:endParaRPr lang="en-IN" dirty="0"/>
          </a:p>
        </p:txBody>
      </p:sp>
      <p:sp>
        <p:nvSpPr>
          <p:cNvPr id="8" name="TextBox 7">
            <a:extLst>
              <a:ext uri="{FF2B5EF4-FFF2-40B4-BE49-F238E27FC236}">
                <a16:creationId xmlns:a16="http://schemas.microsoft.com/office/drawing/2014/main" id="{16121A85-9A70-101F-0380-832981954165}"/>
              </a:ext>
            </a:extLst>
          </p:cNvPr>
          <p:cNvSpPr txBox="1"/>
          <p:nvPr/>
        </p:nvSpPr>
        <p:spPr>
          <a:xfrm>
            <a:off x="1097280" y="1959365"/>
            <a:ext cx="4525347" cy="4140108"/>
          </a:xfrm>
          <a:prstGeom prst="rect">
            <a:avLst/>
          </a:prstGeom>
          <a:noFill/>
        </p:spPr>
        <p:txBody>
          <a:bodyPr wrap="square" rtlCol="0">
            <a:spAutoFit/>
          </a:bodyPr>
          <a:lstStyle/>
          <a:p>
            <a:pPr marL="91440" indent="-91440" algn="just">
              <a:lnSpc>
                <a:spcPct val="150000"/>
              </a:lnSpc>
              <a:spcBef>
                <a:spcPts val="1200"/>
              </a:spcBef>
              <a:spcAft>
                <a:spcPts val="200"/>
              </a:spcAft>
              <a:buClr>
                <a:schemeClr val="accent1"/>
              </a:buClr>
              <a:buSzPct val="100000"/>
              <a:buFont typeface="Wingdings" panose="05000000000000000000" pitchFamily="2" charset="2"/>
              <a:buChar char="§"/>
            </a:pPr>
            <a:r>
              <a:rPr lang="en-US" dirty="0">
                <a:solidFill>
                  <a:schemeClr val="tx1">
                    <a:lumMod val="75000"/>
                    <a:lumOff val="25000"/>
                  </a:schemeClr>
                </a:solidFill>
              </a:rPr>
              <a:t>Loan approval is the evaluation process conducted by a lending institution to decide whether to grant or deny a borrower's loan application. </a:t>
            </a:r>
          </a:p>
          <a:p>
            <a:pPr marL="91440" indent="-91440" algn="just">
              <a:lnSpc>
                <a:spcPct val="150000"/>
              </a:lnSpc>
              <a:spcBef>
                <a:spcPts val="1200"/>
              </a:spcBef>
              <a:spcAft>
                <a:spcPts val="200"/>
              </a:spcAft>
              <a:buClr>
                <a:schemeClr val="accent1"/>
              </a:buClr>
              <a:buSzPct val="100000"/>
              <a:buFont typeface="Wingdings" panose="05000000000000000000" pitchFamily="2" charset="2"/>
              <a:buChar char="§"/>
            </a:pPr>
            <a:r>
              <a:rPr lang="en-US" dirty="0">
                <a:solidFill>
                  <a:schemeClr val="tx1">
                    <a:lumMod val="75000"/>
                    <a:lumOff val="25000"/>
                  </a:schemeClr>
                </a:solidFill>
              </a:rPr>
              <a:t>It involves assessing the borrower's creditworthiness, financial stability, and ability to repay. </a:t>
            </a:r>
          </a:p>
          <a:p>
            <a:pPr marL="91440" indent="-91440" algn="just">
              <a:lnSpc>
                <a:spcPct val="150000"/>
              </a:lnSpc>
              <a:spcBef>
                <a:spcPts val="1200"/>
              </a:spcBef>
              <a:spcAft>
                <a:spcPts val="200"/>
              </a:spcAft>
              <a:buClr>
                <a:schemeClr val="accent1"/>
              </a:buClr>
              <a:buSzPct val="100000"/>
              <a:buFont typeface="Wingdings" panose="05000000000000000000" pitchFamily="2" charset="2"/>
              <a:buChar char="§"/>
            </a:pPr>
            <a:r>
              <a:rPr lang="en-US" dirty="0">
                <a:solidFill>
                  <a:schemeClr val="tx1">
                    <a:lumMod val="75000"/>
                    <a:lumOff val="25000"/>
                  </a:schemeClr>
                </a:solidFill>
              </a:rPr>
              <a:t>Approval results in a formal agreement specifying the loan terms.</a:t>
            </a:r>
            <a:endParaRPr lang="en-IN" dirty="0">
              <a:solidFill>
                <a:schemeClr val="tx1">
                  <a:lumMod val="75000"/>
                  <a:lumOff val="25000"/>
                </a:schemeClr>
              </a:solidFill>
            </a:endParaRPr>
          </a:p>
        </p:txBody>
      </p:sp>
      <p:pic>
        <p:nvPicPr>
          <p:cNvPr id="17" name="Picture 16">
            <a:extLst>
              <a:ext uri="{FF2B5EF4-FFF2-40B4-BE49-F238E27FC236}">
                <a16:creationId xmlns:a16="http://schemas.microsoft.com/office/drawing/2014/main" id="{92F873DC-EB93-8338-6635-4B951255B39B}"/>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096001" y="2127379"/>
            <a:ext cx="5061620" cy="3769567"/>
          </a:xfrm>
          <a:prstGeom prst="roundRect">
            <a:avLst/>
          </a:prstGeom>
          <a:ln>
            <a:noFill/>
          </a:ln>
          <a:effectLst>
            <a:outerShdw blurRad="292100" dist="139700" dir="2700000" algn="tl" rotWithShape="0">
              <a:srgbClr val="333333">
                <a:alpha val="65000"/>
              </a:srgbClr>
            </a:outerShdw>
          </a:effectLst>
          <a:scene3d>
            <a:camera prst="obliqueBottomRight"/>
            <a:lightRig rig="threePt" dir="t"/>
          </a:scene3d>
        </p:spPr>
      </p:pic>
    </p:spTree>
    <p:extLst>
      <p:ext uri="{BB962C8B-B14F-4D97-AF65-F5344CB8AC3E}">
        <p14:creationId xmlns:p14="http://schemas.microsoft.com/office/powerpoint/2010/main" val="64401304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3CB7D601-F20F-5CFB-92F1-44F300AC69B5}"/>
              </a:ext>
            </a:extLst>
          </p:cNvPr>
          <p:cNvSpPr/>
          <p:nvPr/>
        </p:nvSpPr>
        <p:spPr>
          <a:xfrm>
            <a:off x="4219373" y="1615387"/>
            <a:ext cx="2795308" cy="803210"/>
          </a:xfrm>
          <a:prstGeom prst="rect">
            <a:avLst/>
          </a:prstGeom>
          <a:solidFill>
            <a:srgbClr val="FF5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9C1BFEC9-BCC1-EC88-AD5E-8A52EC644E93}"/>
              </a:ext>
            </a:extLst>
          </p:cNvPr>
          <p:cNvSpPr txBox="1"/>
          <p:nvPr/>
        </p:nvSpPr>
        <p:spPr>
          <a:xfrm>
            <a:off x="4376056" y="1794594"/>
            <a:ext cx="2481943" cy="369332"/>
          </a:xfrm>
          <a:prstGeom prst="rect">
            <a:avLst/>
          </a:prstGeom>
          <a:noFill/>
        </p:spPr>
        <p:txBody>
          <a:bodyPr wrap="square" rtlCol="0">
            <a:spAutoFit/>
          </a:bodyPr>
          <a:lstStyle/>
          <a:p>
            <a:r>
              <a:rPr lang="en-IN" b="1" i="0" dirty="0">
                <a:solidFill>
                  <a:schemeClr val="accent4">
                    <a:lumMod val="20000"/>
                    <a:lumOff val="80000"/>
                  </a:schemeClr>
                </a:solidFill>
                <a:effectLst/>
              </a:rPr>
              <a:t>Application Submission</a:t>
            </a:r>
            <a:endParaRPr lang="en-IN" dirty="0">
              <a:solidFill>
                <a:schemeClr val="accent4">
                  <a:lumMod val="20000"/>
                  <a:lumOff val="80000"/>
                </a:schemeClr>
              </a:solidFill>
            </a:endParaRPr>
          </a:p>
        </p:txBody>
      </p:sp>
      <p:sp>
        <p:nvSpPr>
          <p:cNvPr id="63" name="Rectangle 62">
            <a:extLst>
              <a:ext uri="{FF2B5EF4-FFF2-40B4-BE49-F238E27FC236}">
                <a16:creationId xmlns:a16="http://schemas.microsoft.com/office/drawing/2014/main" id="{2487689A-6C14-855F-27F4-5EE497356BA0}"/>
              </a:ext>
            </a:extLst>
          </p:cNvPr>
          <p:cNvSpPr/>
          <p:nvPr/>
        </p:nvSpPr>
        <p:spPr>
          <a:xfrm>
            <a:off x="7277877" y="2210770"/>
            <a:ext cx="2795308" cy="803210"/>
          </a:xfrm>
          <a:prstGeom prst="rect">
            <a:avLst/>
          </a:prstGeom>
          <a:solidFill>
            <a:srgbClr val="521981"/>
          </a:solidFill>
          <a:ln>
            <a:solidFill>
              <a:schemeClr val="accent5">
                <a:lumMod val="5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DC136A02-6193-A900-881B-8FD7619752E6}"/>
              </a:ext>
            </a:extLst>
          </p:cNvPr>
          <p:cNvSpPr/>
          <p:nvPr/>
        </p:nvSpPr>
        <p:spPr>
          <a:xfrm>
            <a:off x="7717181" y="3277139"/>
            <a:ext cx="2795308" cy="803210"/>
          </a:xfrm>
          <a:prstGeom prst="rect">
            <a:avLst/>
          </a:prstGeom>
          <a:solidFill>
            <a:srgbClr val="008080"/>
          </a:solidFill>
          <a:ln>
            <a:solidFill>
              <a:schemeClr val="accent5">
                <a:lumMod val="75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A672239D-233B-8204-6E5D-C822C6077768}"/>
              </a:ext>
            </a:extLst>
          </p:cNvPr>
          <p:cNvSpPr/>
          <p:nvPr/>
        </p:nvSpPr>
        <p:spPr>
          <a:xfrm>
            <a:off x="7277877" y="4367804"/>
            <a:ext cx="2795308" cy="803210"/>
          </a:xfrm>
          <a:prstGeom prst="rect">
            <a:avLst/>
          </a:prstGeom>
          <a:solidFill>
            <a:schemeClr val="bg2">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A392712B-C3E5-E8BD-D012-196C5D11068D}"/>
              </a:ext>
            </a:extLst>
          </p:cNvPr>
          <p:cNvSpPr/>
          <p:nvPr/>
        </p:nvSpPr>
        <p:spPr>
          <a:xfrm>
            <a:off x="4210043" y="4908290"/>
            <a:ext cx="2795308" cy="803210"/>
          </a:xfrm>
          <a:prstGeom prst="rect">
            <a:avLst/>
          </a:prstGeom>
          <a:solidFill>
            <a:srgbClr val="3333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E5554D1C-3440-2AE0-4A9A-9BE4AF2BDA89}"/>
              </a:ext>
            </a:extLst>
          </p:cNvPr>
          <p:cNvSpPr/>
          <p:nvPr/>
        </p:nvSpPr>
        <p:spPr>
          <a:xfrm>
            <a:off x="1090103" y="4385484"/>
            <a:ext cx="2795308" cy="803210"/>
          </a:xfrm>
          <a:prstGeom prst="rect">
            <a:avLst/>
          </a:prstGeom>
          <a:solidFill>
            <a:srgbClr val="00336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4A986289-A519-8B80-F55A-6A64E3D0A32F}"/>
              </a:ext>
            </a:extLst>
          </p:cNvPr>
          <p:cNvSpPr/>
          <p:nvPr/>
        </p:nvSpPr>
        <p:spPr>
          <a:xfrm>
            <a:off x="747419" y="3290254"/>
            <a:ext cx="2795308" cy="803210"/>
          </a:xfrm>
          <a:prstGeom prst="rect">
            <a:avLst/>
          </a:prstGeom>
          <a:solidFill>
            <a:srgbClr val="8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7368A119-9B50-2AED-0EDD-8EA40FF0E1AA}"/>
              </a:ext>
            </a:extLst>
          </p:cNvPr>
          <p:cNvSpPr/>
          <p:nvPr/>
        </p:nvSpPr>
        <p:spPr>
          <a:xfrm>
            <a:off x="1081587" y="2195024"/>
            <a:ext cx="2795308" cy="803210"/>
          </a:xfrm>
          <a:prstGeom prst="rect">
            <a:avLst/>
          </a:prstGeom>
          <a:solidFill>
            <a:schemeClr val="bg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0">
            <a:extLst>
              <a:ext uri="{FF2B5EF4-FFF2-40B4-BE49-F238E27FC236}">
                <a16:creationId xmlns:a16="http://schemas.microsoft.com/office/drawing/2014/main" id="{C3B8F951-3EAE-DF54-1DB9-B69E27837B89}"/>
              </a:ext>
            </a:extLst>
          </p:cNvPr>
          <p:cNvSpPr txBox="1"/>
          <p:nvPr/>
        </p:nvSpPr>
        <p:spPr>
          <a:xfrm>
            <a:off x="7486664" y="2416629"/>
            <a:ext cx="2481943" cy="369332"/>
          </a:xfrm>
          <a:prstGeom prst="rect">
            <a:avLst/>
          </a:prstGeom>
          <a:noFill/>
        </p:spPr>
        <p:txBody>
          <a:bodyPr wrap="square" rtlCol="0">
            <a:spAutoFit/>
          </a:bodyPr>
          <a:lstStyle/>
          <a:p>
            <a:pPr algn="ctr"/>
            <a:r>
              <a:rPr lang="en-IN" b="1" i="0" dirty="0">
                <a:solidFill>
                  <a:schemeClr val="accent5">
                    <a:lumMod val="20000"/>
                    <a:lumOff val="80000"/>
                  </a:schemeClr>
                </a:solidFill>
                <a:effectLst/>
              </a:rPr>
              <a:t>Credit Check</a:t>
            </a:r>
            <a:endParaRPr lang="en-IN" dirty="0">
              <a:solidFill>
                <a:schemeClr val="accent5">
                  <a:lumMod val="20000"/>
                  <a:lumOff val="80000"/>
                </a:schemeClr>
              </a:solidFill>
            </a:endParaRPr>
          </a:p>
        </p:txBody>
      </p:sp>
      <p:sp>
        <p:nvSpPr>
          <p:cNvPr id="72" name="TextBox 71">
            <a:extLst>
              <a:ext uri="{FF2B5EF4-FFF2-40B4-BE49-F238E27FC236}">
                <a16:creationId xmlns:a16="http://schemas.microsoft.com/office/drawing/2014/main" id="{A2C10341-60E8-CC1D-D174-494DC890A399}"/>
              </a:ext>
            </a:extLst>
          </p:cNvPr>
          <p:cNvSpPr txBox="1"/>
          <p:nvPr/>
        </p:nvSpPr>
        <p:spPr>
          <a:xfrm>
            <a:off x="7873863" y="3493199"/>
            <a:ext cx="2481943" cy="369332"/>
          </a:xfrm>
          <a:prstGeom prst="rect">
            <a:avLst/>
          </a:prstGeom>
          <a:noFill/>
        </p:spPr>
        <p:txBody>
          <a:bodyPr wrap="square" rtlCol="0">
            <a:spAutoFit/>
          </a:bodyPr>
          <a:lstStyle/>
          <a:p>
            <a:pPr algn="ctr"/>
            <a:r>
              <a:rPr lang="en-IN" b="1" i="0" dirty="0">
                <a:solidFill>
                  <a:srgbClr val="D5FFF7"/>
                </a:solidFill>
                <a:effectLst/>
              </a:rPr>
              <a:t>Income Verification</a:t>
            </a:r>
            <a:endParaRPr lang="en-IN" dirty="0">
              <a:solidFill>
                <a:srgbClr val="D5FFF7"/>
              </a:solidFill>
            </a:endParaRPr>
          </a:p>
        </p:txBody>
      </p:sp>
      <p:sp>
        <p:nvSpPr>
          <p:cNvPr id="73" name="TextBox 72">
            <a:extLst>
              <a:ext uri="{FF2B5EF4-FFF2-40B4-BE49-F238E27FC236}">
                <a16:creationId xmlns:a16="http://schemas.microsoft.com/office/drawing/2014/main" id="{105E4DFA-6174-3D32-52BC-886812198B52}"/>
              </a:ext>
            </a:extLst>
          </p:cNvPr>
          <p:cNvSpPr txBox="1"/>
          <p:nvPr/>
        </p:nvSpPr>
        <p:spPr>
          <a:xfrm>
            <a:off x="4376056" y="5125229"/>
            <a:ext cx="2481943" cy="369332"/>
          </a:xfrm>
          <a:prstGeom prst="rect">
            <a:avLst/>
          </a:prstGeom>
          <a:noFill/>
        </p:spPr>
        <p:txBody>
          <a:bodyPr wrap="square" rtlCol="0">
            <a:spAutoFit/>
          </a:bodyPr>
          <a:lstStyle/>
          <a:p>
            <a:pPr algn="ctr"/>
            <a:r>
              <a:rPr lang="en-IN" b="1" i="0" dirty="0">
                <a:solidFill>
                  <a:schemeClr val="tx2">
                    <a:lumMod val="20000"/>
                    <a:lumOff val="80000"/>
                  </a:schemeClr>
                </a:solidFill>
                <a:effectLst/>
              </a:rPr>
              <a:t>Collateral Evaluation</a:t>
            </a:r>
            <a:endParaRPr lang="en-IN" dirty="0">
              <a:solidFill>
                <a:schemeClr val="tx2">
                  <a:lumMod val="20000"/>
                  <a:lumOff val="80000"/>
                </a:schemeClr>
              </a:solidFill>
            </a:endParaRPr>
          </a:p>
        </p:txBody>
      </p:sp>
      <p:sp>
        <p:nvSpPr>
          <p:cNvPr id="74" name="TextBox 73">
            <a:extLst>
              <a:ext uri="{FF2B5EF4-FFF2-40B4-BE49-F238E27FC236}">
                <a16:creationId xmlns:a16="http://schemas.microsoft.com/office/drawing/2014/main" id="{28459D47-EBA9-E1E8-4E70-778F5857B447}"/>
              </a:ext>
            </a:extLst>
          </p:cNvPr>
          <p:cNvSpPr txBox="1"/>
          <p:nvPr/>
        </p:nvSpPr>
        <p:spPr>
          <a:xfrm>
            <a:off x="7329983" y="4478898"/>
            <a:ext cx="2428707" cy="646331"/>
          </a:xfrm>
          <a:prstGeom prst="rect">
            <a:avLst/>
          </a:prstGeom>
          <a:noFill/>
        </p:spPr>
        <p:txBody>
          <a:bodyPr wrap="square" rtlCol="0">
            <a:spAutoFit/>
          </a:bodyPr>
          <a:lstStyle/>
          <a:p>
            <a:pPr algn="ctr"/>
            <a:r>
              <a:rPr lang="en-IN" b="1" i="0" dirty="0">
                <a:solidFill>
                  <a:schemeClr val="bg2">
                    <a:lumMod val="10000"/>
                  </a:schemeClr>
                </a:solidFill>
                <a:effectLst/>
              </a:rPr>
              <a:t>Debt-to-Income Ratio Analysis</a:t>
            </a:r>
            <a:endParaRPr lang="en-IN" dirty="0">
              <a:solidFill>
                <a:schemeClr val="bg2">
                  <a:lumMod val="10000"/>
                </a:schemeClr>
              </a:solidFill>
            </a:endParaRPr>
          </a:p>
        </p:txBody>
      </p:sp>
      <p:sp>
        <p:nvSpPr>
          <p:cNvPr id="75" name="TextBox 74">
            <a:extLst>
              <a:ext uri="{FF2B5EF4-FFF2-40B4-BE49-F238E27FC236}">
                <a16:creationId xmlns:a16="http://schemas.microsoft.com/office/drawing/2014/main" id="{00D85AA4-6BE3-ECB5-F52A-530FDD687795}"/>
              </a:ext>
            </a:extLst>
          </p:cNvPr>
          <p:cNvSpPr txBox="1"/>
          <p:nvPr/>
        </p:nvSpPr>
        <p:spPr>
          <a:xfrm>
            <a:off x="1396124" y="4446243"/>
            <a:ext cx="2166235" cy="646331"/>
          </a:xfrm>
          <a:prstGeom prst="rect">
            <a:avLst/>
          </a:prstGeom>
          <a:noFill/>
        </p:spPr>
        <p:txBody>
          <a:bodyPr wrap="square" rtlCol="0">
            <a:spAutoFit/>
          </a:bodyPr>
          <a:lstStyle/>
          <a:p>
            <a:pPr algn="ctr"/>
            <a:r>
              <a:rPr lang="en-IN" b="1" i="0" dirty="0">
                <a:solidFill>
                  <a:schemeClr val="accent6">
                    <a:lumMod val="20000"/>
                    <a:lumOff val="80000"/>
                  </a:schemeClr>
                </a:solidFill>
                <a:effectLst/>
              </a:rPr>
              <a:t>Appraisal and Documentation</a:t>
            </a:r>
            <a:endParaRPr lang="en-IN" dirty="0">
              <a:solidFill>
                <a:schemeClr val="accent6">
                  <a:lumMod val="20000"/>
                  <a:lumOff val="80000"/>
                </a:schemeClr>
              </a:solidFill>
            </a:endParaRPr>
          </a:p>
        </p:txBody>
      </p:sp>
      <p:sp>
        <p:nvSpPr>
          <p:cNvPr id="76" name="TextBox 75">
            <a:extLst>
              <a:ext uri="{FF2B5EF4-FFF2-40B4-BE49-F238E27FC236}">
                <a16:creationId xmlns:a16="http://schemas.microsoft.com/office/drawing/2014/main" id="{51562C66-4905-FB17-C11C-B09F65CBACBE}"/>
              </a:ext>
            </a:extLst>
          </p:cNvPr>
          <p:cNvSpPr txBox="1"/>
          <p:nvPr/>
        </p:nvSpPr>
        <p:spPr>
          <a:xfrm>
            <a:off x="1015102" y="3482264"/>
            <a:ext cx="2259943" cy="369332"/>
          </a:xfrm>
          <a:prstGeom prst="rect">
            <a:avLst/>
          </a:prstGeom>
          <a:noFill/>
        </p:spPr>
        <p:txBody>
          <a:bodyPr wrap="square" rtlCol="0">
            <a:spAutoFit/>
          </a:bodyPr>
          <a:lstStyle/>
          <a:p>
            <a:pPr algn="ctr"/>
            <a:r>
              <a:rPr lang="en-IN" b="1" i="0" dirty="0">
                <a:solidFill>
                  <a:srgbClr val="FFBDBD"/>
                </a:solidFill>
                <a:effectLst/>
              </a:rPr>
              <a:t>Decision Making</a:t>
            </a:r>
            <a:endParaRPr lang="en-IN" dirty="0">
              <a:solidFill>
                <a:srgbClr val="FFBDBD"/>
              </a:solidFill>
            </a:endParaRPr>
          </a:p>
        </p:txBody>
      </p:sp>
      <p:sp>
        <p:nvSpPr>
          <p:cNvPr id="77" name="TextBox 76">
            <a:extLst>
              <a:ext uri="{FF2B5EF4-FFF2-40B4-BE49-F238E27FC236}">
                <a16:creationId xmlns:a16="http://schemas.microsoft.com/office/drawing/2014/main" id="{C7869D0E-9591-BA99-8FEB-AD91A53FA8CE}"/>
              </a:ext>
            </a:extLst>
          </p:cNvPr>
          <p:cNvSpPr txBox="1"/>
          <p:nvPr/>
        </p:nvSpPr>
        <p:spPr>
          <a:xfrm>
            <a:off x="1246785" y="2359177"/>
            <a:ext cx="2481943" cy="369332"/>
          </a:xfrm>
          <a:prstGeom prst="rect">
            <a:avLst/>
          </a:prstGeom>
          <a:noFill/>
        </p:spPr>
        <p:txBody>
          <a:bodyPr wrap="square" rtlCol="0">
            <a:spAutoFit/>
          </a:bodyPr>
          <a:lstStyle/>
          <a:p>
            <a:pPr algn="ctr"/>
            <a:r>
              <a:rPr lang="en-IN" b="1" i="0" dirty="0">
                <a:solidFill>
                  <a:schemeClr val="tx1">
                    <a:lumMod val="95000"/>
                    <a:lumOff val="5000"/>
                  </a:schemeClr>
                </a:solidFill>
                <a:effectLst/>
              </a:rPr>
              <a:t>Loan Agreement</a:t>
            </a:r>
            <a:endParaRPr lang="en-IN" dirty="0">
              <a:solidFill>
                <a:schemeClr val="tx1">
                  <a:lumMod val="95000"/>
                  <a:lumOff val="5000"/>
                </a:schemeClr>
              </a:solidFill>
            </a:endParaRPr>
          </a:p>
        </p:txBody>
      </p:sp>
      <p:sp>
        <p:nvSpPr>
          <p:cNvPr id="80" name="Arrow: Bent-Up 79">
            <a:extLst>
              <a:ext uri="{FF2B5EF4-FFF2-40B4-BE49-F238E27FC236}">
                <a16:creationId xmlns:a16="http://schemas.microsoft.com/office/drawing/2014/main" id="{D5F8051E-D5AF-5569-615E-5B15CA2F9826}"/>
              </a:ext>
            </a:extLst>
          </p:cNvPr>
          <p:cNvSpPr/>
          <p:nvPr/>
        </p:nvSpPr>
        <p:spPr>
          <a:xfrm flipV="1">
            <a:off x="7005351" y="1794594"/>
            <a:ext cx="1924045" cy="400430"/>
          </a:xfrm>
          <a:prstGeom prst="bentUpArrow">
            <a:avLst/>
          </a:prstGeom>
          <a:solidFill>
            <a:schemeClr val="accent2">
              <a:lumMod val="75000"/>
            </a:schemeClr>
          </a:solidFill>
          <a:ln>
            <a:noFill/>
          </a:ln>
          <a:effectLst>
            <a:outerShdw blurRad="50800" dist="38100" dir="18900000" algn="b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Bent-Up 80">
            <a:extLst>
              <a:ext uri="{FF2B5EF4-FFF2-40B4-BE49-F238E27FC236}">
                <a16:creationId xmlns:a16="http://schemas.microsoft.com/office/drawing/2014/main" id="{0E8475E8-ED5E-A9F9-081F-54AFE341BBDC}"/>
              </a:ext>
            </a:extLst>
          </p:cNvPr>
          <p:cNvSpPr/>
          <p:nvPr/>
        </p:nvSpPr>
        <p:spPr>
          <a:xfrm rot="16200000" flipH="1">
            <a:off x="7767159" y="4426893"/>
            <a:ext cx="400430" cy="1924043"/>
          </a:xfrm>
          <a:prstGeom prst="bentUpArrow">
            <a:avLst/>
          </a:prstGeom>
          <a:solidFill>
            <a:schemeClr val="accent2">
              <a:lumMod val="75000"/>
            </a:schemeClr>
          </a:solid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Arrow: Bent-Up 81">
            <a:extLst>
              <a:ext uri="{FF2B5EF4-FFF2-40B4-BE49-F238E27FC236}">
                <a16:creationId xmlns:a16="http://schemas.microsoft.com/office/drawing/2014/main" id="{42B6BDA6-3E12-CDC1-2D59-9578E1D0A55B}"/>
              </a:ext>
            </a:extLst>
          </p:cNvPr>
          <p:cNvSpPr/>
          <p:nvPr/>
        </p:nvSpPr>
        <p:spPr>
          <a:xfrm rot="10800000" flipV="1">
            <a:off x="2259945" y="5171014"/>
            <a:ext cx="1924045" cy="400430"/>
          </a:xfrm>
          <a:prstGeom prst="bentUpArrow">
            <a:avLst/>
          </a:prstGeom>
          <a:solidFill>
            <a:schemeClr val="accent2">
              <a:lumMod val="75000"/>
            </a:schemeClr>
          </a:solidFill>
          <a:ln/>
          <a:effectLst>
            <a:outerShdw blurRad="50800" dist="38100" dir="10800000" algn="r" rotWithShape="0">
              <a:prstClr val="black">
                <a:alpha val="40000"/>
              </a:prstClr>
            </a:outerShdw>
          </a:effectLst>
          <a:scene3d>
            <a:camera prst="orthographicFront"/>
            <a:lightRig rig="harsh" dir="t"/>
          </a:scene3d>
          <a:sp3d>
            <a:bevelT/>
          </a:sp3d>
        </p:spPr>
        <p:style>
          <a:lnRef idx="1">
            <a:schemeClr val="accent1"/>
          </a:lnRef>
          <a:fillRef idx="3">
            <a:schemeClr val="accent1"/>
          </a:fillRef>
          <a:effectRef idx="2">
            <a:schemeClr val="accent1"/>
          </a:effectRef>
          <a:fontRef idx="minor">
            <a:schemeClr val="lt1"/>
          </a:fontRef>
        </p:style>
        <p:txBody>
          <a:bodyPr rtlCol="0" anchor="ctr">
            <a:sp3d extrusionH="57150" prstMaterial="matte">
              <a:bevelT w="63500" h="12700" prst="angle"/>
              <a:contourClr>
                <a:schemeClr val="bg1">
                  <a:lumMod val="65000"/>
                </a:schemeClr>
              </a:contourClr>
            </a:sp3d>
          </a:bodyPr>
          <a:lstStyle/>
          <a:p>
            <a:pPr algn="ctr"/>
            <a:endParaRPr lang="en-IN" b="1">
              <a:ln/>
              <a:solidFill>
                <a:schemeClr val="accent3"/>
              </a:solidFill>
            </a:endParaRPr>
          </a:p>
        </p:txBody>
      </p:sp>
      <p:sp>
        <p:nvSpPr>
          <p:cNvPr id="85" name="Arrow: Up 84">
            <a:extLst>
              <a:ext uri="{FF2B5EF4-FFF2-40B4-BE49-F238E27FC236}">
                <a16:creationId xmlns:a16="http://schemas.microsoft.com/office/drawing/2014/main" id="{75AF0260-5B44-B7C8-FC24-58A4F5265990}"/>
              </a:ext>
            </a:extLst>
          </p:cNvPr>
          <p:cNvSpPr/>
          <p:nvPr/>
        </p:nvSpPr>
        <p:spPr>
          <a:xfrm>
            <a:off x="2259944" y="3013980"/>
            <a:ext cx="198645" cy="276274"/>
          </a:xfrm>
          <a:prstGeom prst="upArrow">
            <a:avLst/>
          </a:prstGeom>
          <a:solidFill>
            <a:schemeClr val="accent2">
              <a:lumMod val="75000"/>
            </a:schemeClr>
          </a:solidFill>
          <a:ln>
            <a:noFill/>
          </a:ln>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Arrow: Up 85">
            <a:extLst>
              <a:ext uri="{FF2B5EF4-FFF2-40B4-BE49-F238E27FC236}">
                <a16:creationId xmlns:a16="http://schemas.microsoft.com/office/drawing/2014/main" id="{100C3D47-5FFA-64BD-01E5-B3A92EF3C81A}"/>
              </a:ext>
            </a:extLst>
          </p:cNvPr>
          <p:cNvSpPr/>
          <p:nvPr/>
        </p:nvSpPr>
        <p:spPr>
          <a:xfrm>
            <a:off x="2266932" y="4078831"/>
            <a:ext cx="198645" cy="276274"/>
          </a:xfrm>
          <a:prstGeom prst="upArrow">
            <a:avLst/>
          </a:prstGeom>
          <a:solidFill>
            <a:schemeClr val="accent2">
              <a:lumMod val="75000"/>
            </a:schemeClr>
          </a:solidFill>
          <a:ln>
            <a:noFill/>
          </a:ln>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Down 86">
            <a:extLst>
              <a:ext uri="{FF2B5EF4-FFF2-40B4-BE49-F238E27FC236}">
                <a16:creationId xmlns:a16="http://schemas.microsoft.com/office/drawing/2014/main" id="{A58042A3-86DD-CDA6-2CFC-DC7BDE578E54}"/>
              </a:ext>
            </a:extLst>
          </p:cNvPr>
          <p:cNvSpPr/>
          <p:nvPr/>
        </p:nvSpPr>
        <p:spPr>
          <a:xfrm>
            <a:off x="8767105" y="3036162"/>
            <a:ext cx="198645" cy="254092"/>
          </a:xfrm>
          <a:prstGeom prst="downArrow">
            <a:avLst/>
          </a:prstGeom>
          <a:solidFill>
            <a:schemeClr val="accent2">
              <a:lumMod val="75000"/>
            </a:schemeClr>
          </a:solid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Arrow: Down 87">
            <a:extLst>
              <a:ext uri="{FF2B5EF4-FFF2-40B4-BE49-F238E27FC236}">
                <a16:creationId xmlns:a16="http://schemas.microsoft.com/office/drawing/2014/main" id="{894E74AE-42AA-6CD9-EAC4-DDEBE8B6516A}"/>
              </a:ext>
            </a:extLst>
          </p:cNvPr>
          <p:cNvSpPr/>
          <p:nvPr/>
        </p:nvSpPr>
        <p:spPr>
          <a:xfrm>
            <a:off x="8767105" y="4093464"/>
            <a:ext cx="198645" cy="254092"/>
          </a:xfrm>
          <a:prstGeom prst="downArrow">
            <a:avLst/>
          </a:prstGeom>
          <a:solidFill>
            <a:schemeClr val="accent2">
              <a:lumMod val="75000"/>
            </a:schemeClr>
          </a:solidFill>
          <a:ln>
            <a:noFill/>
          </a:ln>
          <a:effectLst>
            <a:outerShdw blurRad="50800" dist="38100" algn="l" rotWithShape="0">
              <a:prstClr val="black">
                <a:alpha val="40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410040F3-FF8C-C180-053F-F3E9488B9D27}"/>
              </a:ext>
            </a:extLst>
          </p:cNvPr>
          <p:cNvSpPr txBox="1"/>
          <p:nvPr/>
        </p:nvSpPr>
        <p:spPr>
          <a:xfrm>
            <a:off x="662473" y="215970"/>
            <a:ext cx="9693333" cy="815608"/>
          </a:xfrm>
          <a:prstGeom prst="rect">
            <a:avLst/>
          </a:prstGeom>
          <a:noFill/>
        </p:spPr>
        <p:txBody>
          <a:bodyPr wrap="square" rtlCol="0">
            <a:spAutoFit/>
          </a:bodyPr>
          <a:lstStyle/>
          <a:p>
            <a:r>
              <a:rPr lang="en-US" sz="4700" spc="-50" dirty="0">
                <a:solidFill>
                  <a:schemeClr val="tx1">
                    <a:lumMod val="75000"/>
                    <a:lumOff val="25000"/>
                  </a:schemeClr>
                </a:solidFill>
                <a:latin typeface="+mj-lt"/>
                <a:ea typeface="+mj-ea"/>
                <a:cs typeface="+mj-cs"/>
              </a:rPr>
              <a:t>Loan Approval Process </a:t>
            </a:r>
            <a:endParaRPr lang="en-IN" sz="4700" spc="-50" dirty="0">
              <a:solidFill>
                <a:schemeClr val="tx1">
                  <a:lumMod val="75000"/>
                  <a:lumOff val="25000"/>
                </a:schemeClr>
              </a:solidFill>
              <a:latin typeface="+mj-lt"/>
              <a:ea typeface="+mj-ea"/>
              <a:cs typeface="+mj-cs"/>
            </a:endParaRPr>
          </a:p>
        </p:txBody>
      </p:sp>
      <p:sp>
        <p:nvSpPr>
          <p:cNvPr id="90" name="TextBox 89">
            <a:extLst>
              <a:ext uri="{FF2B5EF4-FFF2-40B4-BE49-F238E27FC236}">
                <a16:creationId xmlns:a16="http://schemas.microsoft.com/office/drawing/2014/main" id="{8FD97702-CD52-674A-3B57-73743756216C}"/>
              </a:ext>
            </a:extLst>
          </p:cNvPr>
          <p:cNvSpPr txBox="1"/>
          <p:nvPr/>
        </p:nvSpPr>
        <p:spPr>
          <a:xfrm>
            <a:off x="747419" y="1094586"/>
            <a:ext cx="7128587" cy="369332"/>
          </a:xfrm>
          <a:prstGeom prst="rect">
            <a:avLst/>
          </a:prstGeom>
          <a:noFill/>
        </p:spPr>
        <p:txBody>
          <a:bodyPr wrap="square" rtlCol="0">
            <a:spAutoFit/>
          </a:bodyPr>
          <a:lstStyle/>
          <a:p>
            <a:r>
              <a:rPr lang="en-US" dirty="0">
                <a:solidFill>
                  <a:schemeClr val="tx1">
                    <a:lumMod val="75000"/>
                    <a:lumOff val="25000"/>
                  </a:schemeClr>
                </a:solidFill>
              </a:rPr>
              <a:t>The loan approval process involves the following key steps:</a:t>
            </a:r>
            <a:endParaRPr lang="en-IN" dirty="0">
              <a:solidFill>
                <a:schemeClr val="tx1">
                  <a:lumMod val="75000"/>
                  <a:lumOff val="25000"/>
                </a:schemeClr>
              </a:solidFill>
            </a:endParaRPr>
          </a:p>
        </p:txBody>
      </p:sp>
      <p:sp>
        <p:nvSpPr>
          <p:cNvPr id="91" name="Oval 90">
            <a:extLst>
              <a:ext uri="{FF2B5EF4-FFF2-40B4-BE49-F238E27FC236}">
                <a16:creationId xmlns:a16="http://schemas.microsoft.com/office/drawing/2014/main" id="{06D034AA-67B8-C0E8-7A0A-3577C6BEB0C1}"/>
              </a:ext>
            </a:extLst>
          </p:cNvPr>
          <p:cNvSpPr/>
          <p:nvPr/>
        </p:nvSpPr>
        <p:spPr>
          <a:xfrm>
            <a:off x="4072809" y="1472002"/>
            <a:ext cx="457200" cy="485792"/>
          </a:xfrm>
          <a:prstGeom prst="ellipse">
            <a:avLst/>
          </a:prstGeom>
          <a:solidFill>
            <a:srgbClr val="FFE5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237E1335-66FE-9479-982D-84E459D76C5F}"/>
              </a:ext>
            </a:extLst>
          </p:cNvPr>
          <p:cNvSpPr/>
          <p:nvPr/>
        </p:nvSpPr>
        <p:spPr>
          <a:xfrm>
            <a:off x="7566922" y="3111511"/>
            <a:ext cx="457200" cy="485792"/>
          </a:xfrm>
          <a:prstGeom prst="ellipse">
            <a:avLst/>
          </a:prstGeom>
          <a:solidFill>
            <a:srgbClr val="D5FF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Oval 93">
            <a:extLst>
              <a:ext uri="{FF2B5EF4-FFF2-40B4-BE49-F238E27FC236}">
                <a16:creationId xmlns:a16="http://schemas.microsoft.com/office/drawing/2014/main" id="{858FA40E-7629-0A06-A8A3-0163A6CD2B08}"/>
              </a:ext>
            </a:extLst>
          </p:cNvPr>
          <p:cNvSpPr/>
          <p:nvPr/>
        </p:nvSpPr>
        <p:spPr>
          <a:xfrm>
            <a:off x="7087183" y="4203347"/>
            <a:ext cx="457200" cy="485792"/>
          </a:xfrm>
          <a:prstGeom prst="ellipse">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86442D1D-9D9B-3A30-828F-2236AA5EA759}"/>
              </a:ext>
            </a:extLst>
          </p:cNvPr>
          <p:cNvSpPr/>
          <p:nvPr/>
        </p:nvSpPr>
        <p:spPr>
          <a:xfrm>
            <a:off x="4117887" y="4756821"/>
            <a:ext cx="457200" cy="48579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48A130C7-2F1F-AD6B-170E-0D447D19C6B0}"/>
              </a:ext>
            </a:extLst>
          </p:cNvPr>
          <p:cNvSpPr/>
          <p:nvPr/>
        </p:nvSpPr>
        <p:spPr>
          <a:xfrm>
            <a:off x="951391" y="4231120"/>
            <a:ext cx="457200" cy="485792"/>
          </a:xfrm>
          <a:prstGeom prst="ellips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5A77FCFB-EE56-6D84-A683-F582606AE0D0}"/>
              </a:ext>
            </a:extLst>
          </p:cNvPr>
          <p:cNvSpPr/>
          <p:nvPr/>
        </p:nvSpPr>
        <p:spPr>
          <a:xfrm>
            <a:off x="603383" y="3159978"/>
            <a:ext cx="457200" cy="485792"/>
          </a:xfrm>
          <a:prstGeom prst="ellipse">
            <a:avLst/>
          </a:prstGeom>
          <a:solidFill>
            <a:srgbClr val="FF8B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a:extLst>
              <a:ext uri="{FF2B5EF4-FFF2-40B4-BE49-F238E27FC236}">
                <a16:creationId xmlns:a16="http://schemas.microsoft.com/office/drawing/2014/main" id="{CFE59DE3-A685-BDE6-DE57-EC816584D8EA}"/>
              </a:ext>
            </a:extLst>
          </p:cNvPr>
          <p:cNvSpPr/>
          <p:nvPr/>
        </p:nvSpPr>
        <p:spPr>
          <a:xfrm>
            <a:off x="951176" y="2128722"/>
            <a:ext cx="457200" cy="485792"/>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a:extLst>
              <a:ext uri="{FF2B5EF4-FFF2-40B4-BE49-F238E27FC236}">
                <a16:creationId xmlns:a16="http://schemas.microsoft.com/office/drawing/2014/main" id="{72290E69-4EF8-A336-2A0E-FA74344137A3}"/>
              </a:ext>
            </a:extLst>
          </p:cNvPr>
          <p:cNvSpPr/>
          <p:nvPr/>
        </p:nvSpPr>
        <p:spPr>
          <a:xfrm>
            <a:off x="7070664" y="2020802"/>
            <a:ext cx="457200" cy="485792"/>
          </a:xfrm>
          <a:prstGeom prst="ellips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AEC78C78-3660-BF1E-B43F-2C0C443165E1}"/>
              </a:ext>
            </a:extLst>
          </p:cNvPr>
          <p:cNvSpPr txBox="1"/>
          <p:nvPr/>
        </p:nvSpPr>
        <p:spPr>
          <a:xfrm>
            <a:off x="4126886" y="1526545"/>
            <a:ext cx="331312" cy="369332"/>
          </a:xfrm>
          <a:prstGeom prst="rect">
            <a:avLst/>
          </a:prstGeom>
          <a:noFill/>
        </p:spPr>
        <p:txBody>
          <a:bodyPr wrap="square" rtlCol="0">
            <a:spAutoFit/>
          </a:bodyPr>
          <a:lstStyle/>
          <a:p>
            <a:r>
              <a:rPr lang="en-US" b="1" dirty="0"/>
              <a:t>1</a:t>
            </a:r>
            <a:endParaRPr lang="en-IN" b="1" dirty="0"/>
          </a:p>
        </p:txBody>
      </p:sp>
      <p:sp>
        <p:nvSpPr>
          <p:cNvPr id="104" name="TextBox 103">
            <a:extLst>
              <a:ext uri="{FF2B5EF4-FFF2-40B4-BE49-F238E27FC236}">
                <a16:creationId xmlns:a16="http://schemas.microsoft.com/office/drawing/2014/main" id="{F6687008-E726-BA74-3224-A0BCC6D24949}"/>
              </a:ext>
            </a:extLst>
          </p:cNvPr>
          <p:cNvSpPr txBox="1"/>
          <p:nvPr/>
        </p:nvSpPr>
        <p:spPr>
          <a:xfrm>
            <a:off x="7629866" y="3169741"/>
            <a:ext cx="331312" cy="369332"/>
          </a:xfrm>
          <a:prstGeom prst="rect">
            <a:avLst/>
          </a:prstGeom>
          <a:noFill/>
        </p:spPr>
        <p:txBody>
          <a:bodyPr wrap="square" rtlCol="0">
            <a:spAutoFit/>
          </a:bodyPr>
          <a:lstStyle/>
          <a:p>
            <a:r>
              <a:rPr lang="en-US" b="1" dirty="0"/>
              <a:t>3</a:t>
            </a:r>
            <a:endParaRPr lang="en-IN" b="1" dirty="0"/>
          </a:p>
        </p:txBody>
      </p:sp>
      <p:sp>
        <p:nvSpPr>
          <p:cNvPr id="105" name="TextBox 104">
            <a:extLst>
              <a:ext uri="{FF2B5EF4-FFF2-40B4-BE49-F238E27FC236}">
                <a16:creationId xmlns:a16="http://schemas.microsoft.com/office/drawing/2014/main" id="{68FA3853-CAE9-49D4-0E9F-3E030B93C70B}"/>
              </a:ext>
            </a:extLst>
          </p:cNvPr>
          <p:cNvSpPr txBox="1"/>
          <p:nvPr/>
        </p:nvSpPr>
        <p:spPr>
          <a:xfrm>
            <a:off x="1007847" y="2191337"/>
            <a:ext cx="331312" cy="369332"/>
          </a:xfrm>
          <a:prstGeom prst="rect">
            <a:avLst/>
          </a:prstGeom>
          <a:noFill/>
        </p:spPr>
        <p:txBody>
          <a:bodyPr wrap="square" rtlCol="0">
            <a:spAutoFit/>
          </a:bodyPr>
          <a:lstStyle/>
          <a:p>
            <a:r>
              <a:rPr lang="en-US" b="1" dirty="0">
                <a:solidFill>
                  <a:schemeClr val="bg1"/>
                </a:solidFill>
              </a:rPr>
              <a:t>8</a:t>
            </a:r>
            <a:endParaRPr lang="en-IN" b="1" dirty="0">
              <a:solidFill>
                <a:schemeClr val="bg1"/>
              </a:solidFill>
            </a:endParaRPr>
          </a:p>
        </p:txBody>
      </p:sp>
      <p:sp>
        <p:nvSpPr>
          <p:cNvPr id="106" name="TextBox 105">
            <a:extLst>
              <a:ext uri="{FF2B5EF4-FFF2-40B4-BE49-F238E27FC236}">
                <a16:creationId xmlns:a16="http://schemas.microsoft.com/office/drawing/2014/main" id="{C166EB5B-F129-AE78-81DD-D6591EE798EC}"/>
              </a:ext>
            </a:extLst>
          </p:cNvPr>
          <p:cNvSpPr txBox="1"/>
          <p:nvPr/>
        </p:nvSpPr>
        <p:spPr>
          <a:xfrm>
            <a:off x="7164327" y="2106101"/>
            <a:ext cx="331312" cy="369332"/>
          </a:xfrm>
          <a:prstGeom prst="rect">
            <a:avLst/>
          </a:prstGeom>
          <a:noFill/>
        </p:spPr>
        <p:txBody>
          <a:bodyPr wrap="square" rtlCol="0">
            <a:spAutoFit/>
          </a:bodyPr>
          <a:lstStyle/>
          <a:p>
            <a:r>
              <a:rPr lang="en-US" b="1" dirty="0"/>
              <a:t>2</a:t>
            </a:r>
            <a:endParaRPr lang="en-IN" b="1" dirty="0"/>
          </a:p>
        </p:txBody>
      </p:sp>
      <p:sp>
        <p:nvSpPr>
          <p:cNvPr id="107" name="TextBox 106">
            <a:extLst>
              <a:ext uri="{FF2B5EF4-FFF2-40B4-BE49-F238E27FC236}">
                <a16:creationId xmlns:a16="http://schemas.microsoft.com/office/drawing/2014/main" id="{D27F7B48-2717-CB37-B6C0-117D88E7403A}"/>
              </a:ext>
            </a:extLst>
          </p:cNvPr>
          <p:cNvSpPr txBox="1"/>
          <p:nvPr/>
        </p:nvSpPr>
        <p:spPr>
          <a:xfrm>
            <a:off x="656692" y="3215776"/>
            <a:ext cx="331312" cy="369332"/>
          </a:xfrm>
          <a:prstGeom prst="rect">
            <a:avLst/>
          </a:prstGeom>
          <a:noFill/>
        </p:spPr>
        <p:txBody>
          <a:bodyPr wrap="square" rtlCol="0">
            <a:spAutoFit/>
          </a:bodyPr>
          <a:lstStyle/>
          <a:p>
            <a:r>
              <a:rPr lang="en-US" b="1" dirty="0"/>
              <a:t>7</a:t>
            </a:r>
            <a:endParaRPr lang="en-IN" b="1" dirty="0"/>
          </a:p>
        </p:txBody>
      </p:sp>
      <p:sp>
        <p:nvSpPr>
          <p:cNvPr id="108" name="TextBox 107">
            <a:extLst>
              <a:ext uri="{FF2B5EF4-FFF2-40B4-BE49-F238E27FC236}">
                <a16:creationId xmlns:a16="http://schemas.microsoft.com/office/drawing/2014/main" id="{9D89C361-F37B-28A5-6CD6-F2729331EC01}"/>
              </a:ext>
            </a:extLst>
          </p:cNvPr>
          <p:cNvSpPr txBox="1"/>
          <p:nvPr/>
        </p:nvSpPr>
        <p:spPr>
          <a:xfrm>
            <a:off x="4176597" y="4832094"/>
            <a:ext cx="331312" cy="369332"/>
          </a:xfrm>
          <a:prstGeom prst="rect">
            <a:avLst/>
          </a:prstGeom>
          <a:noFill/>
        </p:spPr>
        <p:txBody>
          <a:bodyPr wrap="square" rtlCol="0">
            <a:spAutoFit/>
          </a:bodyPr>
          <a:lstStyle/>
          <a:p>
            <a:r>
              <a:rPr lang="en-US" b="1" dirty="0"/>
              <a:t>5</a:t>
            </a:r>
            <a:endParaRPr lang="en-IN" b="1" dirty="0"/>
          </a:p>
        </p:txBody>
      </p:sp>
      <p:sp>
        <p:nvSpPr>
          <p:cNvPr id="109" name="TextBox 108">
            <a:extLst>
              <a:ext uri="{FF2B5EF4-FFF2-40B4-BE49-F238E27FC236}">
                <a16:creationId xmlns:a16="http://schemas.microsoft.com/office/drawing/2014/main" id="{3C7710C3-2FAB-E9A2-0873-C4AEA47F2BF0}"/>
              </a:ext>
            </a:extLst>
          </p:cNvPr>
          <p:cNvSpPr txBox="1"/>
          <p:nvPr/>
        </p:nvSpPr>
        <p:spPr>
          <a:xfrm>
            <a:off x="7155935" y="4261577"/>
            <a:ext cx="331312" cy="369332"/>
          </a:xfrm>
          <a:prstGeom prst="rect">
            <a:avLst/>
          </a:prstGeom>
          <a:noFill/>
        </p:spPr>
        <p:txBody>
          <a:bodyPr wrap="square" rtlCol="0">
            <a:spAutoFit/>
          </a:bodyPr>
          <a:lstStyle/>
          <a:p>
            <a:r>
              <a:rPr lang="en-US" b="1" dirty="0">
                <a:solidFill>
                  <a:schemeClr val="bg2"/>
                </a:solidFill>
              </a:rPr>
              <a:t>4</a:t>
            </a:r>
            <a:endParaRPr lang="en-IN" b="1" dirty="0">
              <a:solidFill>
                <a:schemeClr val="bg2"/>
              </a:solidFill>
            </a:endParaRPr>
          </a:p>
        </p:txBody>
      </p:sp>
      <p:sp>
        <p:nvSpPr>
          <p:cNvPr id="111" name="TextBox 110">
            <a:extLst>
              <a:ext uri="{FF2B5EF4-FFF2-40B4-BE49-F238E27FC236}">
                <a16:creationId xmlns:a16="http://schemas.microsoft.com/office/drawing/2014/main" id="{79DDD86F-A8A3-21D5-D775-7ECEAE1FABA6}"/>
              </a:ext>
            </a:extLst>
          </p:cNvPr>
          <p:cNvSpPr txBox="1"/>
          <p:nvPr/>
        </p:nvSpPr>
        <p:spPr>
          <a:xfrm>
            <a:off x="995456" y="4281096"/>
            <a:ext cx="331312" cy="369332"/>
          </a:xfrm>
          <a:prstGeom prst="rect">
            <a:avLst/>
          </a:prstGeom>
          <a:noFill/>
        </p:spPr>
        <p:txBody>
          <a:bodyPr wrap="square" rtlCol="0">
            <a:spAutoFit/>
          </a:bodyPr>
          <a:lstStyle/>
          <a:p>
            <a:r>
              <a:rPr lang="en-US" b="1" dirty="0"/>
              <a:t>6</a:t>
            </a:r>
            <a:endParaRPr lang="en-IN" b="1" dirty="0"/>
          </a:p>
        </p:txBody>
      </p:sp>
      <p:sp>
        <p:nvSpPr>
          <p:cNvPr id="113" name="Oval 112">
            <a:extLst>
              <a:ext uri="{FF2B5EF4-FFF2-40B4-BE49-F238E27FC236}">
                <a16:creationId xmlns:a16="http://schemas.microsoft.com/office/drawing/2014/main" id="{63A8FED5-62D9-EB2B-FB6E-8545DC1C9E5B}"/>
              </a:ext>
            </a:extLst>
          </p:cNvPr>
          <p:cNvSpPr/>
          <p:nvPr/>
        </p:nvSpPr>
        <p:spPr>
          <a:xfrm>
            <a:off x="4189237" y="2617594"/>
            <a:ext cx="2554444" cy="1987125"/>
          </a:xfrm>
          <a:prstGeom prst="ellipse">
            <a:avLst/>
          </a:prstGeom>
          <a:solidFill>
            <a:schemeClr val="bg1">
              <a:lumMod val="95000"/>
            </a:schemeClr>
          </a:solidFill>
          <a:ln>
            <a:noFill/>
          </a:ln>
          <a:effectLst>
            <a:innerShdw blurRad="114300">
              <a:prstClr val="black"/>
            </a:inn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TextBox 113">
            <a:extLst>
              <a:ext uri="{FF2B5EF4-FFF2-40B4-BE49-F238E27FC236}">
                <a16:creationId xmlns:a16="http://schemas.microsoft.com/office/drawing/2014/main" id="{659105CA-D531-8E6B-F0E1-2AE04531BEE7}"/>
              </a:ext>
            </a:extLst>
          </p:cNvPr>
          <p:cNvSpPr txBox="1"/>
          <p:nvPr/>
        </p:nvSpPr>
        <p:spPr>
          <a:xfrm>
            <a:off x="4376056" y="2828773"/>
            <a:ext cx="2168926" cy="1384995"/>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2800" b="1" dirty="0">
                <a:effectLst>
                  <a:outerShdw blurRad="60007" dist="200025" dir="15000000" sy="30000" kx="-1800000" algn="bl" rotWithShape="0">
                    <a:prstClr val="black">
                      <a:alpha val="32000"/>
                    </a:prstClr>
                  </a:outerShdw>
                </a:effectLst>
              </a:rPr>
              <a:t>Loan Approval Process</a:t>
            </a:r>
            <a:endParaRPr lang="en-IN" sz="2800" b="1" dirty="0">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331874959"/>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ED7AB-D63E-5E1B-876C-FD5DE6659D01}"/>
              </a:ext>
            </a:extLst>
          </p:cNvPr>
          <p:cNvSpPr>
            <a:spLocks noGrp="1"/>
          </p:cNvSpPr>
          <p:nvPr>
            <p:ph type="title"/>
          </p:nvPr>
        </p:nvSpPr>
        <p:spPr/>
        <p:txBody>
          <a:bodyPr/>
          <a:lstStyle/>
          <a:p>
            <a:r>
              <a:rPr lang="en-US" dirty="0"/>
              <a:t>Data Source </a:t>
            </a:r>
            <a:endParaRPr lang="en-IN" dirty="0"/>
          </a:p>
        </p:txBody>
      </p:sp>
      <p:sp>
        <p:nvSpPr>
          <p:cNvPr id="3" name="Content Placeholder 2">
            <a:extLst>
              <a:ext uri="{FF2B5EF4-FFF2-40B4-BE49-F238E27FC236}">
                <a16:creationId xmlns:a16="http://schemas.microsoft.com/office/drawing/2014/main" id="{5A25F90D-329C-917C-DD53-2CC9C0F30D9A}"/>
              </a:ext>
            </a:extLst>
          </p:cNvPr>
          <p:cNvSpPr>
            <a:spLocks noGrp="1"/>
          </p:cNvSpPr>
          <p:nvPr>
            <p:ph idx="1"/>
          </p:nvPr>
        </p:nvSpPr>
        <p:spPr>
          <a:xfrm>
            <a:off x="1097280" y="2108201"/>
            <a:ext cx="6087291" cy="3760891"/>
          </a:xfrm>
        </p:spPr>
        <p:txBody>
          <a:bodyPr>
            <a:normAutofit fontScale="92500" lnSpcReduction="10000"/>
          </a:bodyPr>
          <a:lstStyle/>
          <a:p>
            <a:pPr algn="just">
              <a:buFont typeface="Wingdings" panose="05000000000000000000" pitchFamily="2" charset="2"/>
              <a:buChar char="§"/>
            </a:pPr>
            <a:r>
              <a:rPr lang="en-US" dirty="0"/>
              <a:t>I utilize Kaggle datasets in my examination of loan approval dynamics. </a:t>
            </a:r>
          </a:p>
          <a:p>
            <a:pPr algn="just">
              <a:buFont typeface="Wingdings" panose="05000000000000000000" pitchFamily="2" charset="2"/>
              <a:buChar char="§"/>
            </a:pPr>
            <a:r>
              <a:rPr lang="en-US" dirty="0"/>
              <a:t>These datasets, contributed by various sources and challenges, contain essential information such as credit scoring details, historical loan performance data, and demographic indicators. </a:t>
            </a:r>
          </a:p>
          <a:p>
            <a:pPr algn="just">
              <a:buFont typeface="Wingdings" panose="05000000000000000000" pitchFamily="2" charset="2"/>
              <a:buChar char="§"/>
            </a:pPr>
            <a:r>
              <a:rPr lang="en-US" dirty="0"/>
              <a:t>Leveraging these Kaggle datasets allows me to access curated and real-world information, enriching the depth and relevance of my analysis within the loan approval domain.</a:t>
            </a:r>
          </a:p>
          <a:p>
            <a:pPr algn="just">
              <a:buFont typeface="Wingdings" panose="05000000000000000000" pitchFamily="2" charset="2"/>
              <a:buChar char="§"/>
            </a:pPr>
            <a:r>
              <a:rPr lang="en-US" dirty="0"/>
              <a:t>https://www.kaggle.com/datasets/architsharma01/loan-approval-prediction-dataset</a:t>
            </a:r>
            <a:endParaRPr lang="en-IN" dirty="0"/>
          </a:p>
        </p:txBody>
      </p:sp>
      <p:pic>
        <p:nvPicPr>
          <p:cNvPr id="5" name="Picture 4">
            <a:extLst>
              <a:ext uri="{FF2B5EF4-FFF2-40B4-BE49-F238E27FC236}">
                <a16:creationId xmlns:a16="http://schemas.microsoft.com/office/drawing/2014/main" id="{658F9E13-3BC2-CA44-0A29-7A35F4C6A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4209" y="2182845"/>
            <a:ext cx="4547007" cy="42362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739561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E1DB-740A-696E-1C6D-ADD89177A16A}"/>
              </a:ext>
            </a:extLst>
          </p:cNvPr>
          <p:cNvSpPr>
            <a:spLocks noGrp="1"/>
          </p:cNvSpPr>
          <p:nvPr>
            <p:ph type="title"/>
          </p:nvPr>
        </p:nvSpPr>
        <p:spPr>
          <a:xfrm>
            <a:off x="712237" y="86567"/>
            <a:ext cx="10058400" cy="916266"/>
          </a:xfrm>
        </p:spPr>
        <p:txBody>
          <a:bodyPr/>
          <a:lstStyle/>
          <a:p>
            <a:r>
              <a:rPr lang="en-US" dirty="0"/>
              <a:t>Dataset Specifications</a:t>
            </a:r>
            <a:endParaRPr lang="en-IN" dirty="0"/>
          </a:p>
        </p:txBody>
      </p:sp>
      <p:graphicFrame>
        <p:nvGraphicFramePr>
          <p:cNvPr id="4" name="Content Placeholder 3">
            <a:extLst>
              <a:ext uri="{FF2B5EF4-FFF2-40B4-BE49-F238E27FC236}">
                <a16:creationId xmlns:a16="http://schemas.microsoft.com/office/drawing/2014/main" id="{4B3782A6-3728-17A4-5C5F-0FF3F54103D9}"/>
              </a:ext>
            </a:extLst>
          </p:cNvPr>
          <p:cNvGraphicFramePr>
            <a:graphicFrameLocks noGrp="1"/>
          </p:cNvGraphicFramePr>
          <p:nvPr>
            <p:ph idx="1"/>
            <p:extLst>
              <p:ext uri="{D42A27DB-BD31-4B8C-83A1-F6EECF244321}">
                <p14:modId xmlns:p14="http://schemas.microsoft.com/office/powerpoint/2010/main" val="3114496408"/>
              </p:ext>
            </p:extLst>
          </p:nvPr>
        </p:nvGraphicFramePr>
        <p:xfrm>
          <a:off x="905540" y="1121540"/>
          <a:ext cx="10380919" cy="5191760"/>
        </p:xfrm>
        <a:graphic>
          <a:graphicData uri="http://schemas.openxmlformats.org/drawingml/2006/table">
            <a:tbl>
              <a:tblPr firstRow="1" bandRow="1">
                <a:tableStyleId>{E8034E78-7F5D-4C2E-B375-FC64B27BC917}</a:tableStyleId>
              </a:tblPr>
              <a:tblGrid>
                <a:gridCol w="2677886">
                  <a:extLst>
                    <a:ext uri="{9D8B030D-6E8A-4147-A177-3AD203B41FA5}">
                      <a16:colId xmlns:a16="http://schemas.microsoft.com/office/drawing/2014/main" val="1845229096"/>
                    </a:ext>
                  </a:extLst>
                </a:gridCol>
                <a:gridCol w="5444212">
                  <a:extLst>
                    <a:ext uri="{9D8B030D-6E8A-4147-A177-3AD203B41FA5}">
                      <a16:colId xmlns:a16="http://schemas.microsoft.com/office/drawing/2014/main" val="1570475966"/>
                    </a:ext>
                  </a:extLst>
                </a:gridCol>
                <a:gridCol w="2258821">
                  <a:extLst>
                    <a:ext uri="{9D8B030D-6E8A-4147-A177-3AD203B41FA5}">
                      <a16:colId xmlns:a16="http://schemas.microsoft.com/office/drawing/2014/main" val="1386573419"/>
                    </a:ext>
                  </a:extLst>
                </a:gridCol>
              </a:tblGrid>
              <a:tr h="370840">
                <a:tc>
                  <a:txBody>
                    <a:bodyPr/>
                    <a:lstStyle/>
                    <a:p>
                      <a:r>
                        <a:rPr lang="en-IN" sz="1800" b="0" kern="1200" cap="none" spc="0" dirty="0">
                          <a:ln w="0">
                            <a:solidFill>
                              <a:schemeClr val="bg1"/>
                            </a:solidFill>
                          </a:ln>
                          <a:solidFill>
                            <a:schemeClr val="bg1"/>
                          </a:solidFill>
                          <a:effectLst>
                            <a:outerShdw blurRad="38100" dist="19050" dir="2700000" algn="tl" rotWithShape="0">
                              <a:schemeClr val="dk1">
                                <a:alpha val="40000"/>
                              </a:schemeClr>
                            </a:outerShdw>
                          </a:effectLst>
                        </a:rPr>
                        <a:t>Variable</a:t>
                      </a:r>
                      <a:endParaRPr lang="en-IN" b="0" cap="none" spc="0" dirty="0">
                        <a:ln w="0">
                          <a:solidFill>
                            <a:schemeClr val="bg1"/>
                          </a:solidFill>
                        </a:ln>
                        <a:solidFill>
                          <a:schemeClr val="bg1"/>
                        </a:solidFill>
                        <a:effectLst>
                          <a:outerShdw blurRad="38100" dist="19050" dir="2700000" algn="tl" rotWithShape="0">
                            <a:schemeClr val="dk1">
                              <a:alpha val="40000"/>
                            </a:schemeClr>
                          </a:outerShdw>
                        </a:effectLst>
                      </a:endParaRPr>
                    </a:p>
                  </a:txBody>
                  <a:tcPr>
                    <a:solidFill>
                      <a:schemeClr val="tx1">
                        <a:lumMod val="75000"/>
                        <a:lumOff val="25000"/>
                      </a:schemeClr>
                    </a:solidFill>
                  </a:tcPr>
                </a:tc>
                <a:tc>
                  <a:txBody>
                    <a:bodyPr/>
                    <a:lstStyle/>
                    <a:p>
                      <a:r>
                        <a:rPr lang="en-IN" sz="1800" b="1" kern="1200" dirty="0">
                          <a:solidFill>
                            <a:schemeClr val="bg1"/>
                          </a:solidFill>
                          <a:effectLst/>
                        </a:rPr>
                        <a:t>Description</a:t>
                      </a:r>
                      <a:endParaRPr lang="en-IN" dirty="0">
                        <a:solidFill>
                          <a:schemeClr val="bg1"/>
                        </a:solidFill>
                      </a:endParaRPr>
                    </a:p>
                  </a:txBody>
                  <a:tcPr>
                    <a:solidFill>
                      <a:schemeClr val="tx1">
                        <a:lumMod val="75000"/>
                        <a:lumOff val="25000"/>
                      </a:schemeClr>
                    </a:solidFill>
                  </a:tcPr>
                </a:tc>
                <a:tc>
                  <a:txBody>
                    <a:bodyPr/>
                    <a:lstStyle/>
                    <a:p>
                      <a:r>
                        <a:rPr lang="en-US" dirty="0"/>
                        <a:t>DataType</a:t>
                      </a:r>
                      <a:endParaRPr lang="en-IN" dirty="0"/>
                    </a:p>
                  </a:txBody>
                  <a:tcPr>
                    <a:solidFill>
                      <a:schemeClr val="tx1">
                        <a:lumMod val="75000"/>
                        <a:lumOff val="25000"/>
                      </a:schemeClr>
                    </a:solidFill>
                  </a:tcPr>
                </a:tc>
                <a:extLst>
                  <a:ext uri="{0D108BD9-81ED-4DB2-BD59-A6C34878D82A}">
                    <a16:rowId xmlns:a16="http://schemas.microsoft.com/office/drawing/2014/main" val="2068707823"/>
                  </a:ext>
                </a:extLst>
              </a:tr>
              <a:tr h="370840">
                <a:tc>
                  <a:txBody>
                    <a:bodyPr/>
                    <a:lstStyle/>
                    <a:p>
                      <a:r>
                        <a:rPr lang="en-IN" sz="1600" b="0" i="0" kern="1200" dirty="0">
                          <a:solidFill>
                            <a:schemeClr val="tx1">
                              <a:lumMod val="65000"/>
                              <a:lumOff val="35000"/>
                            </a:schemeClr>
                          </a:solidFill>
                          <a:effectLst/>
                          <a:latin typeface="+mn-lt"/>
                          <a:ea typeface="+mn-ea"/>
                          <a:cs typeface="+mn-cs"/>
                        </a:rPr>
                        <a:t>loan_id</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Unique identifier for each loan</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1538678235"/>
                  </a:ext>
                </a:extLst>
              </a:tr>
              <a:tr h="370840">
                <a:tc>
                  <a:txBody>
                    <a:bodyPr/>
                    <a:lstStyle/>
                    <a:p>
                      <a:r>
                        <a:rPr lang="en-IN" sz="1600" b="0" i="0" kern="1200" dirty="0">
                          <a:solidFill>
                            <a:schemeClr val="tx1">
                              <a:lumMod val="65000"/>
                              <a:lumOff val="35000"/>
                            </a:schemeClr>
                          </a:solidFill>
                          <a:effectLst/>
                          <a:latin typeface="+mn-lt"/>
                          <a:ea typeface="+mn-ea"/>
                          <a:cs typeface="+mn-cs"/>
                        </a:rPr>
                        <a:t>no_of_dependents</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 of dependents of the applicant</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879774463"/>
                  </a:ext>
                </a:extLst>
              </a:tr>
              <a:tr h="370840">
                <a:tc>
                  <a:txBody>
                    <a:bodyPr/>
                    <a:lstStyle/>
                    <a:p>
                      <a:r>
                        <a:rPr lang="en-IN" sz="1600" dirty="0">
                          <a:solidFill>
                            <a:schemeClr val="tx1">
                              <a:lumMod val="65000"/>
                              <a:lumOff val="35000"/>
                            </a:schemeClr>
                          </a:solidFill>
                        </a:rPr>
                        <a:t>education</a:t>
                      </a:r>
                    </a:p>
                  </a:txBody>
                  <a:tcPr/>
                </a:tc>
                <a:tc>
                  <a:txBody>
                    <a:bodyPr/>
                    <a:lstStyle/>
                    <a:p>
                      <a:r>
                        <a:rPr lang="en-US" sz="1600" dirty="0">
                          <a:solidFill>
                            <a:schemeClr val="tx1">
                              <a:lumMod val="65000"/>
                              <a:lumOff val="35000"/>
                            </a:schemeClr>
                          </a:solidFill>
                        </a:rPr>
                        <a:t>Education level of the applicant</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String</a:t>
                      </a:r>
                      <a:endParaRPr lang="en-IN" sz="1600" dirty="0">
                        <a:solidFill>
                          <a:schemeClr val="tx1">
                            <a:lumMod val="65000"/>
                            <a:lumOff val="35000"/>
                          </a:schemeClr>
                        </a:solidFill>
                      </a:endParaRPr>
                    </a:p>
                  </a:txBody>
                  <a:tcPr/>
                </a:tc>
                <a:extLst>
                  <a:ext uri="{0D108BD9-81ED-4DB2-BD59-A6C34878D82A}">
                    <a16:rowId xmlns:a16="http://schemas.microsoft.com/office/drawing/2014/main" val="3835454525"/>
                  </a:ext>
                </a:extLst>
              </a:tr>
              <a:tr h="370840">
                <a:tc>
                  <a:txBody>
                    <a:bodyPr/>
                    <a:lstStyle/>
                    <a:p>
                      <a:r>
                        <a:rPr lang="en-IN" sz="1600" dirty="0">
                          <a:solidFill>
                            <a:schemeClr val="tx1">
                              <a:lumMod val="65000"/>
                              <a:lumOff val="35000"/>
                            </a:schemeClr>
                          </a:solidFill>
                        </a:rPr>
                        <a:t>self_employed </a:t>
                      </a:r>
                    </a:p>
                  </a:txBody>
                  <a:tcPr/>
                </a:tc>
                <a:tc>
                  <a:txBody>
                    <a:bodyPr/>
                    <a:lstStyle/>
                    <a:p>
                      <a:r>
                        <a:rPr lang="en-US" sz="1600" dirty="0">
                          <a:solidFill>
                            <a:schemeClr val="tx1">
                              <a:lumMod val="65000"/>
                              <a:lumOff val="35000"/>
                            </a:schemeClr>
                          </a:solidFill>
                        </a:rPr>
                        <a:t>Whether the applicant is self-employed or not</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String</a:t>
                      </a:r>
                      <a:endParaRPr lang="en-IN" sz="1600" dirty="0">
                        <a:solidFill>
                          <a:schemeClr val="tx1">
                            <a:lumMod val="65000"/>
                            <a:lumOff val="35000"/>
                          </a:schemeClr>
                        </a:solidFill>
                      </a:endParaRPr>
                    </a:p>
                  </a:txBody>
                  <a:tcPr/>
                </a:tc>
                <a:extLst>
                  <a:ext uri="{0D108BD9-81ED-4DB2-BD59-A6C34878D82A}">
                    <a16:rowId xmlns:a16="http://schemas.microsoft.com/office/drawing/2014/main" val="840083024"/>
                  </a:ext>
                </a:extLst>
              </a:tr>
              <a:tr h="370840">
                <a:tc>
                  <a:txBody>
                    <a:bodyPr/>
                    <a:lstStyle/>
                    <a:p>
                      <a:r>
                        <a:rPr lang="en-IN" sz="1600" dirty="0">
                          <a:solidFill>
                            <a:schemeClr val="tx1">
                              <a:lumMod val="65000"/>
                              <a:lumOff val="35000"/>
                            </a:schemeClr>
                          </a:solidFill>
                        </a:rPr>
                        <a:t>income_annum</a:t>
                      </a:r>
                    </a:p>
                  </a:txBody>
                  <a:tcPr/>
                </a:tc>
                <a:tc>
                  <a:txBody>
                    <a:bodyPr/>
                    <a:lstStyle/>
                    <a:p>
                      <a:r>
                        <a:rPr lang="en-US" sz="1600" dirty="0">
                          <a:solidFill>
                            <a:schemeClr val="tx1">
                              <a:lumMod val="65000"/>
                              <a:lumOff val="35000"/>
                            </a:schemeClr>
                          </a:solidFill>
                        </a:rPr>
                        <a:t>Annual income of the applicant </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2270163291"/>
                  </a:ext>
                </a:extLst>
              </a:tr>
              <a:tr h="370840">
                <a:tc>
                  <a:txBody>
                    <a:bodyPr/>
                    <a:lstStyle/>
                    <a:p>
                      <a:r>
                        <a:rPr lang="en-IN" sz="1600" dirty="0">
                          <a:solidFill>
                            <a:schemeClr val="tx1">
                              <a:lumMod val="65000"/>
                              <a:lumOff val="35000"/>
                            </a:schemeClr>
                          </a:solidFill>
                        </a:rPr>
                        <a:t>loan_amount</a:t>
                      </a:r>
                    </a:p>
                  </a:txBody>
                  <a:tcPr/>
                </a:tc>
                <a:tc>
                  <a:txBody>
                    <a:bodyPr/>
                    <a:lstStyle/>
                    <a:p>
                      <a:r>
                        <a:rPr lang="en-US" sz="1600" dirty="0">
                          <a:solidFill>
                            <a:schemeClr val="tx1">
                              <a:lumMod val="65000"/>
                              <a:lumOff val="35000"/>
                            </a:schemeClr>
                          </a:solidFill>
                        </a:rPr>
                        <a:t>Loan amount requested by the applicant</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2376453933"/>
                  </a:ext>
                </a:extLst>
              </a:tr>
              <a:tr h="370840">
                <a:tc>
                  <a:txBody>
                    <a:bodyPr/>
                    <a:lstStyle/>
                    <a:p>
                      <a:r>
                        <a:rPr lang="en-IN" sz="1600" dirty="0">
                          <a:solidFill>
                            <a:schemeClr val="tx1">
                              <a:lumMod val="65000"/>
                              <a:lumOff val="35000"/>
                            </a:schemeClr>
                          </a:solidFill>
                        </a:rPr>
                        <a:t>loan_tenure</a:t>
                      </a:r>
                    </a:p>
                  </a:txBody>
                  <a:tcPr/>
                </a:tc>
                <a:tc>
                  <a:txBody>
                    <a:bodyPr/>
                    <a:lstStyle/>
                    <a:p>
                      <a:r>
                        <a:rPr lang="en-US" sz="1600" dirty="0">
                          <a:solidFill>
                            <a:schemeClr val="tx1">
                              <a:lumMod val="65000"/>
                              <a:lumOff val="35000"/>
                            </a:schemeClr>
                          </a:solidFill>
                        </a:rPr>
                        <a:t>Tenure of the loan requested by the applicant (in Years)</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3711484145"/>
                  </a:ext>
                </a:extLst>
              </a:tr>
              <a:tr h="370840">
                <a:tc>
                  <a:txBody>
                    <a:bodyPr/>
                    <a:lstStyle/>
                    <a:p>
                      <a:r>
                        <a:rPr lang="en-IN" sz="1600" dirty="0">
                          <a:solidFill>
                            <a:schemeClr val="tx1">
                              <a:lumMod val="65000"/>
                              <a:lumOff val="35000"/>
                            </a:schemeClr>
                          </a:solidFill>
                        </a:rPr>
                        <a:t>cibil_score</a:t>
                      </a:r>
                    </a:p>
                  </a:txBody>
                  <a:tcPr/>
                </a:tc>
                <a:tc>
                  <a:txBody>
                    <a:bodyPr/>
                    <a:lstStyle/>
                    <a:p>
                      <a:r>
                        <a:rPr lang="en-US" sz="1600" dirty="0">
                          <a:solidFill>
                            <a:schemeClr val="tx1">
                              <a:lumMod val="65000"/>
                              <a:lumOff val="35000"/>
                            </a:schemeClr>
                          </a:solidFill>
                        </a:rPr>
                        <a:t>CIBIL score of the applicant</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3313318592"/>
                  </a:ext>
                </a:extLst>
              </a:tr>
              <a:tr h="370840">
                <a:tc>
                  <a:txBody>
                    <a:bodyPr/>
                    <a:lstStyle/>
                    <a:p>
                      <a:r>
                        <a:rPr lang="en-IN" sz="1600" dirty="0">
                          <a:solidFill>
                            <a:schemeClr val="tx1">
                              <a:lumMod val="65000"/>
                              <a:lumOff val="35000"/>
                            </a:schemeClr>
                          </a:solidFill>
                        </a:rPr>
                        <a:t>residential_asset_value</a:t>
                      </a:r>
                    </a:p>
                  </a:txBody>
                  <a:tcPr/>
                </a:tc>
                <a:tc>
                  <a:txBody>
                    <a:bodyPr/>
                    <a:lstStyle/>
                    <a:p>
                      <a:r>
                        <a:rPr lang="en-US" sz="1600" dirty="0">
                          <a:solidFill>
                            <a:schemeClr val="tx1">
                              <a:lumMod val="65000"/>
                              <a:lumOff val="35000"/>
                            </a:schemeClr>
                          </a:solidFill>
                        </a:rPr>
                        <a:t>Value of the residential asset of the applicant</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2626833235"/>
                  </a:ext>
                </a:extLst>
              </a:tr>
              <a:tr h="370840">
                <a:tc>
                  <a:txBody>
                    <a:bodyPr/>
                    <a:lstStyle/>
                    <a:p>
                      <a:r>
                        <a:rPr lang="en-IN" sz="1600" dirty="0">
                          <a:solidFill>
                            <a:schemeClr val="tx1">
                              <a:lumMod val="65000"/>
                              <a:lumOff val="35000"/>
                            </a:schemeClr>
                          </a:solidFill>
                        </a:rPr>
                        <a:t>commercial_asset_value</a:t>
                      </a:r>
                    </a:p>
                  </a:txBody>
                  <a:tcPr/>
                </a:tc>
                <a:tc>
                  <a:txBody>
                    <a:bodyPr/>
                    <a:lstStyle/>
                    <a:p>
                      <a:r>
                        <a:rPr lang="en-US" sz="1600" dirty="0">
                          <a:solidFill>
                            <a:schemeClr val="tx1">
                              <a:lumMod val="65000"/>
                              <a:lumOff val="35000"/>
                            </a:schemeClr>
                          </a:solidFill>
                        </a:rPr>
                        <a:t>Value of the commercial asset of the applicant</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1082399394"/>
                  </a:ext>
                </a:extLst>
              </a:tr>
              <a:tr h="370840">
                <a:tc>
                  <a:txBody>
                    <a:bodyPr/>
                    <a:lstStyle/>
                    <a:p>
                      <a:r>
                        <a:rPr lang="en-IN" sz="1600" dirty="0">
                          <a:solidFill>
                            <a:schemeClr val="tx1">
                              <a:lumMod val="65000"/>
                              <a:lumOff val="35000"/>
                            </a:schemeClr>
                          </a:solidFill>
                        </a:rPr>
                        <a:t>luxury_asset_value </a:t>
                      </a:r>
                    </a:p>
                  </a:txBody>
                  <a:tcPr/>
                </a:tc>
                <a:tc>
                  <a:txBody>
                    <a:bodyPr/>
                    <a:lstStyle/>
                    <a:p>
                      <a:r>
                        <a:rPr lang="en-US" sz="1600" dirty="0">
                          <a:solidFill>
                            <a:schemeClr val="tx1">
                              <a:lumMod val="65000"/>
                              <a:lumOff val="35000"/>
                            </a:schemeClr>
                          </a:solidFill>
                        </a:rPr>
                        <a:t>Value of the luxury asset of the applicant</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1915648844"/>
                  </a:ext>
                </a:extLst>
              </a:tr>
              <a:tr h="370840">
                <a:tc>
                  <a:txBody>
                    <a:bodyPr/>
                    <a:lstStyle/>
                    <a:p>
                      <a:r>
                        <a:rPr lang="en-IN" sz="1600" dirty="0">
                          <a:solidFill>
                            <a:schemeClr val="tx1">
                              <a:lumMod val="65000"/>
                              <a:lumOff val="35000"/>
                            </a:schemeClr>
                          </a:solidFill>
                        </a:rPr>
                        <a:t>bank_assets_value</a:t>
                      </a:r>
                    </a:p>
                  </a:txBody>
                  <a:tcPr/>
                </a:tc>
                <a:tc>
                  <a:txBody>
                    <a:bodyPr/>
                    <a:lstStyle/>
                    <a:p>
                      <a:r>
                        <a:rPr lang="en-US" sz="1600" dirty="0">
                          <a:solidFill>
                            <a:schemeClr val="tx1">
                              <a:lumMod val="65000"/>
                              <a:lumOff val="35000"/>
                            </a:schemeClr>
                          </a:solidFill>
                        </a:rPr>
                        <a:t>Value of the bank asset of the applicant</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Number</a:t>
                      </a:r>
                      <a:endParaRPr lang="en-IN" sz="1600" dirty="0">
                        <a:solidFill>
                          <a:schemeClr val="tx1">
                            <a:lumMod val="65000"/>
                            <a:lumOff val="35000"/>
                          </a:schemeClr>
                        </a:solidFill>
                      </a:endParaRPr>
                    </a:p>
                  </a:txBody>
                  <a:tcPr/>
                </a:tc>
                <a:extLst>
                  <a:ext uri="{0D108BD9-81ED-4DB2-BD59-A6C34878D82A}">
                    <a16:rowId xmlns:a16="http://schemas.microsoft.com/office/drawing/2014/main" val="1319040764"/>
                  </a:ext>
                </a:extLst>
              </a:tr>
              <a:tr h="370840">
                <a:tc>
                  <a:txBody>
                    <a:bodyPr/>
                    <a:lstStyle/>
                    <a:p>
                      <a:r>
                        <a:rPr lang="en-IN" sz="1600" dirty="0">
                          <a:solidFill>
                            <a:schemeClr val="tx1">
                              <a:lumMod val="65000"/>
                              <a:lumOff val="35000"/>
                            </a:schemeClr>
                          </a:solidFill>
                        </a:rPr>
                        <a:t>loan_status</a:t>
                      </a:r>
                    </a:p>
                  </a:txBody>
                  <a:tcPr/>
                </a:tc>
                <a:tc>
                  <a:txBody>
                    <a:bodyPr/>
                    <a:lstStyle/>
                    <a:p>
                      <a:r>
                        <a:rPr lang="en-US" sz="1600" dirty="0">
                          <a:solidFill>
                            <a:schemeClr val="tx1">
                              <a:lumMod val="65000"/>
                              <a:lumOff val="35000"/>
                            </a:schemeClr>
                          </a:solidFill>
                        </a:rPr>
                        <a:t>Status of the loan (Approved/Rejected)</a:t>
                      </a:r>
                      <a:endParaRPr lang="en-IN" sz="1600" dirty="0">
                        <a:solidFill>
                          <a:schemeClr val="tx1">
                            <a:lumMod val="65000"/>
                            <a:lumOff val="35000"/>
                          </a:schemeClr>
                        </a:solidFill>
                      </a:endParaRPr>
                    </a:p>
                  </a:txBody>
                  <a:tcPr/>
                </a:tc>
                <a:tc>
                  <a:txBody>
                    <a:bodyPr/>
                    <a:lstStyle/>
                    <a:p>
                      <a:r>
                        <a:rPr lang="en-US" sz="1600" dirty="0">
                          <a:solidFill>
                            <a:schemeClr val="tx1">
                              <a:lumMod val="65000"/>
                              <a:lumOff val="35000"/>
                            </a:schemeClr>
                          </a:solidFill>
                        </a:rPr>
                        <a:t>String</a:t>
                      </a:r>
                      <a:endParaRPr lang="en-IN" sz="1600" dirty="0">
                        <a:solidFill>
                          <a:schemeClr val="tx1">
                            <a:lumMod val="65000"/>
                            <a:lumOff val="35000"/>
                          </a:schemeClr>
                        </a:solidFill>
                      </a:endParaRPr>
                    </a:p>
                  </a:txBody>
                  <a:tcPr/>
                </a:tc>
                <a:extLst>
                  <a:ext uri="{0D108BD9-81ED-4DB2-BD59-A6C34878D82A}">
                    <a16:rowId xmlns:a16="http://schemas.microsoft.com/office/drawing/2014/main" val="1970048791"/>
                  </a:ext>
                </a:extLst>
              </a:tr>
            </a:tbl>
          </a:graphicData>
        </a:graphic>
      </p:graphicFrame>
    </p:spTree>
    <p:extLst>
      <p:ext uri="{BB962C8B-B14F-4D97-AF65-F5344CB8AC3E}">
        <p14:creationId xmlns:p14="http://schemas.microsoft.com/office/powerpoint/2010/main" val="14136240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D64F-C125-2817-C776-97EE0B468A61}"/>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B50FFD14-932A-5B1F-3CF4-653748D9F5C3}"/>
              </a:ext>
            </a:extLst>
          </p:cNvPr>
          <p:cNvSpPr>
            <a:spLocks noGrp="1"/>
          </p:cNvSpPr>
          <p:nvPr>
            <p:ph idx="1"/>
          </p:nvPr>
        </p:nvSpPr>
        <p:spPr/>
        <p:txBody>
          <a:bodyPr/>
          <a:lstStyle/>
          <a:p>
            <a:pPr algn="just">
              <a:buFont typeface="Wingdings" panose="05000000000000000000" pitchFamily="2" charset="2"/>
              <a:buChar char="§"/>
            </a:pPr>
            <a:r>
              <a:rPr lang="en-US" dirty="0"/>
              <a:t>Data Collection</a:t>
            </a:r>
          </a:p>
          <a:p>
            <a:pPr algn="just">
              <a:buFont typeface="Wingdings" panose="05000000000000000000" pitchFamily="2" charset="2"/>
              <a:buChar char="§"/>
            </a:pPr>
            <a:r>
              <a:rPr lang="en-US" dirty="0"/>
              <a:t>Data Preprocessing </a:t>
            </a:r>
          </a:p>
          <a:p>
            <a:pPr algn="just">
              <a:buFont typeface="Wingdings" panose="05000000000000000000" pitchFamily="2" charset="2"/>
              <a:buChar char="§"/>
            </a:pPr>
            <a:r>
              <a:rPr lang="en-US" dirty="0"/>
              <a:t>Exploratory Data Analysis(EDA)</a:t>
            </a:r>
          </a:p>
          <a:p>
            <a:pPr algn="just">
              <a:buFont typeface="Wingdings" panose="05000000000000000000" pitchFamily="2" charset="2"/>
              <a:buChar char="§"/>
            </a:pPr>
            <a:r>
              <a:rPr lang="en-US" dirty="0"/>
              <a:t>Feature Engineering</a:t>
            </a:r>
          </a:p>
          <a:p>
            <a:pPr algn="just">
              <a:buFont typeface="Wingdings" panose="05000000000000000000" pitchFamily="2" charset="2"/>
              <a:buChar char="§"/>
            </a:pPr>
            <a:r>
              <a:rPr lang="en-US" dirty="0"/>
              <a:t>Machine Learning Algorithms</a:t>
            </a:r>
          </a:p>
          <a:p>
            <a:pPr algn="just">
              <a:buFont typeface="Wingdings" panose="05000000000000000000" pitchFamily="2" charset="2"/>
              <a:buChar char="§"/>
            </a:pPr>
            <a:r>
              <a:rPr lang="en-US" dirty="0"/>
              <a:t>Model Evaluation</a:t>
            </a:r>
          </a:p>
          <a:p>
            <a:pPr algn="just">
              <a:buFont typeface="Wingdings" panose="05000000000000000000" pitchFamily="2" charset="2"/>
              <a:buChar char="§"/>
            </a:pPr>
            <a:r>
              <a:rPr lang="en-US" dirty="0"/>
              <a:t>Results</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7194233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1F85-8E29-25B5-3CA1-5F0487087D23}"/>
              </a:ext>
            </a:extLst>
          </p:cNvPr>
          <p:cNvSpPr>
            <a:spLocks noGrp="1"/>
          </p:cNvSpPr>
          <p:nvPr>
            <p:ph type="title"/>
          </p:nvPr>
        </p:nvSpPr>
        <p:spPr>
          <a:xfrm>
            <a:off x="1066800" y="701411"/>
            <a:ext cx="10058400" cy="972250"/>
          </a:xfrm>
        </p:spPr>
        <p:txBody>
          <a:bodyPr/>
          <a:lstStyle/>
          <a:p>
            <a:r>
              <a:rPr lang="en-US" dirty="0"/>
              <a:t>Exploratory Data Analysis (EDA)</a:t>
            </a:r>
            <a:endParaRPr lang="en-IN" dirty="0"/>
          </a:p>
        </p:txBody>
      </p:sp>
      <p:sp>
        <p:nvSpPr>
          <p:cNvPr id="3" name="Content Placeholder 2">
            <a:extLst>
              <a:ext uri="{FF2B5EF4-FFF2-40B4-BE49-F238E27FC236}">
                <a16:creationId xmlns:a16="http://schemas.microsoft.com/office/drawing/2014/main" id="{3322FE93-80F7-FBD1-1986-2995E5A8B365}"/>
              </a:ext>
            </a:extLst>
          </p:cNvPr>
          <p:cNvSpPr>
            <a:spLocks noGrp="1"/>
          </p:cNvSpPr>
          <p:nvPr>
            <p:ph idx="1"/>
          </p:nvPr>
        </p:nvSpPr>
        <p:spPr>
          <a:xfrm>
            <a:off x="6755361" y="2145524"/>
            <a:ext cx="4795935" cy="4260745"/>
          </a:xfrm>
        </p:spPr>
        <p:txBody>
          <a:bodyPr>
            <a:normAutofit/>
          </a:bodyPr>
          <a:lstStyle/>
          <a:p>
            <a:pPr algn="just">
              <a:buFont typeface="Wingdings" panose="05000000000000000000" pitchFamily="2" charset="2"/>
              <a:buChar char="§"/>
            </a:pPr>
            <a:r>
              <a:rPr lang="en-US" b="0" i="0" dirty="0">
                <a:effectLst/>
              </a:rPr>
              <a:t>Exploratory Data Analysis (EDA) is our project's initial phase, aiming to understand the dataset's key characteristics. </a:t>
            </a:r>
          </a:p>
          <a:p>
            <a:pPr algn="just">
              <a:buFont typeface="Wingdings" panose="05000000000000000000" pitchFamily="2" charset="2"/>
              <a:buChar char="§"/>
            </a:pPr>
            <a:r>
              <a:rPr lang="en-US" b="0" i="0" dirty="0">
                <a:effectLst/>
              </a:rPr>
              <a:t>Through descriptive stats, visualizations, and targeted analyses, we reveal patterns, assess correlations, and gain insights into loan approval status. </a:t>
            </a:r>
          </a:p>
          <a:p>
            <a:pPr algn="just">
              <a:buFont typeface="Wingdings" panose="05000000000000000000" pitchFamily="2" charset="2"/>
              <a:buChar char="§"/>
            </a:pPr>
            <a:r>
              <a:rPr lang="en-US" b="0" i="0" dirty="0">
                <a:effectLst/>
              </a:rPr>
              <a:t>This EDA informs subsequent preprocessing and modeling decisions, ensuring a nuanced approach to our data analysis.</a:t>
            </a:r>
            <a:endParaRPr lang="en-IN" dirty="0"/>
          </a:p>
        </p:txBody>
      </p:sp>
      <p:pic>
        <p:nvPicPr>
          <p:cNvPr id="5" name="Picture 4">
            <a:extLst>
              <a:ext uri="{FF2B5EF4-FFF2-40B4-BE49-F238E27FC236}">
                <a16:creationId xmlns:a16="http://schemas.microsoft.com/office/drawing/2014/main" id="{964F8584-39A8-ED3F-7184-FEC227ABA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112" y="1912258"/>
            <a:ext cx="6096000" cy="44940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75323535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1850C8-727A-FB90-9B8E-AD56FD3335F7}"/>
              </a:ext>
            </a:extLst>
          </p:cNvPr>
          <p:cNvSpPr>
            <a:spLocks noGrp="1"/>
          </p:cNvSpPr>
          <p:nvPr>
            <p:ph type="title"/>
          </p:nvPr>
        </p:nvSpPr>
        <p:spPr>
          <a:xfrm>
            <a:off x="606144" y="565807"/>
            <a:ext cx="3517567" cy="1154195"/>
          </a:xfrm>
        </p:spPr>
        <p:txBody>
          <a:bodyPr/>
          <a:lstStyle/>
          <a:p>
            <a:pPr algn="ctr"/>
            <a:r>
              <a:rPr lang="en-US" dirty="0"/>
              <a:t>Number of Dependents</a:t>
            </a:r>
            <a:endParaRPr lang="en-IN" dirty="0"/>
          </a:p>
        </p:txBody>
      </p:sp>
      <p:pic>
        <p:nvPicPr>
          <p:cNvPr id="8" name="Picture Placeholder 7">
            <a:extLst>
              <a:ext uri="{FF2B5EF4-FFF2-40B4-BE49-F238E27FC236}">
                <a16:creationId xmlns:a16="http://schemas.microsoft.com/office/drawing/2014/main" id="{87B5E82B-4752-D816-C4E0-E85BBABEE4C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95" r="1509" b="1285"/>
          <a:stretch/>
        </p:blipFill>
        <p:spPr>
          <a:xfrm>
            <a:off x="4683967" y="1142905"/>
            <a:ext cx="7508033" cy="4170783"/>
          </a:xfrm>
          <a:prstGeom prst="rect">
            <a:avLst/>
          </a:prstGeom>
          <a:ln>
            <a:noFill/>
          </a:ln>
          <a:effectLst>
            <a:outerShdw blurRad="292100" dist="139700" dir="2700000" algn="tl" rotWithShape="0">
              <a:srgbClr val="333333">
                <a:alpha val="65000"/>
              </a:srgbClr>
            </a:outerShdw>
          </a:effectLst>
        </p:spPr>
      </p:pic>
      <p:sp>
        <p:nvSpPr>
          <p:cNvPr id="6" name="Text Placeholder 5">
            <a:extLst>
              <a:ext uri="{FF2B5EF4-FFF2-40B4-BE49-F238E27FC236}">
                <a16:creationId xmlns:a16="http://schemas.microsoft.com/office/drawing/2014/main" id="{D2CDE18C-ADC8-534A-9FC6-7E7D86A45B3F}"/>
              </a:ext>
            </a:extLst>
          </p:cNvPr>
          <p:cNvSpPr>
            <a:spLocks noGrp="1"/>
          </p:cNvSpPr>
          <p:nvPr>
            <p:ph type="body" sz="half" idx="2"/>
          </p:nvPr>
        </p:nvSpPr>
        <p:spPr>
          <a:xfrm>
            <a:off x="317241" y="2361915"/>
            <a:ext cx="3881114" cy="4170782"/>
          </a:xfrm>
        </p:spPr>
        <p:txBody>
          <a:bodyPr>
            <a:noAutofit/>
          </a:bodyPr>
          <a:lstStyle/>
          <a:p>
            <a:pPr algn="just"/>
            <a:r>
              <a:rPr lang="en-US" sz="1900" b="1" u="sng" dirty="0">
                <a:solidFill>
                  <a:srgbClr val="D1D5DB"/>
                </a:solidFill>
              </a:rPr>
              <a:t>Interpretation: </a:t>
            </a:r>
          </a:p>
          <a:p>
            <a:pPr algn="just"/>
            <a:r>
              <a:rPr lang="en-US" sz="1900" b="0" i="0" dirty="0">
                <a:solidFill>
                  <a:srgbClr val="D1D5DB"/>
                </a:solidFill>
                <a:effectLst/>
              </a:rPr>
              <a:t>The graph indicates a consistent distribution of dependents among loan applicants, with a notable concentration in the 4 and 3 dependent categories. As dependents increase, disposable income decreases. I infer that applicants with 0 or 1 dependent have a higher chance of loan approval, suggesting a favorable financial situation for eligibility.</a:t>
            </a:r>
            <a:endParaRPr lang="en-IN" sz="1900" dirty="0"/>
          </a:p>
        </p:txBody>
      </p:sp>
    </p:spTree>
    <p:extLst>
      <p:ext uri="{BB962C8B-B14F-4D97-AF65-F5344CB8AC3E}">
        <p14:creationId xmlns:p14="http://schemas.microsoft.com/office/powerpoint/2010/main" val="19544436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27318-6EC4-491C-8E0D-D67C0E8D35FE}"/>
              </a:ext>
            </a:extLst>
          </p:cNvPr>
          <p:cNvSpPr>
            <a:spLocks noGrp="1"/>
          </p:cNvSpPr>
          <p:nvPr>
            <p:ph type="title"/>
          </p:nvPr>
        </p:nvSpPr>
        <p:spPr>
          <a:xfrm>
            <a:off x="568819" y="317240"/>
            <a:ext cx="3517567" cy="1452774"/>
          </a:xfrm>
        </p:spPr>
        <p:txBody>
          <a:bodyPr>
            <a:normAutofit fontScale="90000"/>
          </a:bodyPr>
          <a:lstStyle/>
          <a:p>
            <a:pPr algn="ctr"/>
            <a:r>
              <a:rPr lang="en-US" dirty="0"/>
              <a:t>Education </a:t>
            </a:r>
            <a:br>
              <a:rPr lang="en-US" dirty="0"/>
            </a:br>
            <a:r>
              <a:rPr lang="en-US" dirty="0"/>
              <a:t>&amp;</a:t>
            </a:r>
            <a:br>
              <a:rPr lang="en-US" dirty="0"/>
            </a:br>
            <a:r>
              <a:rPr lang="en-US" dirty="0"/>
              <a:t>Income</a:t>
            </a:r>
            <a:endParaRPr lang="en-IN" dirty="0"/>
          </a:p>
        </p:txBody>
      </p:sp>
      <p:pic>
        <p:nvPicPr>
          <p:cNvPr id="6" name="Content Placeholder 5">
            <a:extLst>
              <a:ext uri="{FF2B5EF4-FFF2-40B4-BE49-F238E27FC236}">
                <a16:creationId xmlns:a16="http://schemas.microsoft.com/office/drawing/2014/main" id="{ED43FCDB-D336-92F3-6067-08DAD79004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6646" y="821094"/>
            <a:ext cx="7545353" cy="5029199"/>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4A3F9587-39B4-E71F-6764-004EA65120C1}"/>
              </a:ext>
            </a:extLst>
          </p:cNvPr>
          <p:cNvSpPr>
            <a:spLocks noGrp="1"/>
          </p:cNvSpPr>
          <p:nvPr>
            <p:ph type="body" sz="half" idx="2"/>
          </p:nvPr>
        </p:nvSpPr>
        <p:spPr>
          <a:xfrm>
            <a:off x="461516" y="2277941"/>
            <a:ext cx="3881461" cy="4262819"/>
          </a:xfrm>
        </p:spPr>
        <p:txBody>
          <a:bodyPr>
            <a:noAutofit/>
          </a:bodyPr>
          <a:lstStyle/>
          <a:p>
            <a:pPr algn="just"/>
            <a:r>
              <a:rPr lang="en-US" sz="1900" b="1" u="sng" dirty="0">
                <a:solidFill>
                  <a:srgbClr val="D1D5DB"/>
                </a:solidFill>
              </a:rPr>
              <a:t>Interpretation: </a:t>
            </a:r>
            <a:endParaRPr lang="en-US" sz="1900" b="0" i="0" dirty="0">
              <a:solidFill>
                <a:srgbClr val="D1D5DB"/>
              </a:solidFill>
              <a:effectLst/>
            </a:endParaRPr>
          </a:p>
          <a:p>
            <a:pPr algn="just"/>
            <a:r>
              <a:rPr lang="en-US" sz="1900" b="0" i="0" dirty="0">
                <a:solidFill>
                  <a:srgbClr val="D1D5DB"/>
                </a:solidFill>
                <a:effectLst/>
              </a:rPr>
              <a:t>Boxplot and violinplot comparisons of graduate and non-graduate applicants' incomes suggest minimal differences. Non-graduates display a more even income distribution, while graduates concentrate in the 6,000,000 to 8,000,000 range. Limited disparity indicates education may not strongly influence the loan approval process.</a:t>
            </a:r>
            <a:endParaRPr lang="en-IN" sz="1900" dirty="0"/>
          </a:p>
        </p:txBody>
      </p:sp>
    </p:spTree>
    <p:extLst>
      <p:ext uri="{BB962C8B-B14F-4D97-AF65-F5344CB8AC3E}">
        <p14:creationId xmlns:p14="http://schemas.microsoft.com/office/powerpoint/2010/main" val="235230514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A12A-F8ED-E2F3-F39A-F4E6104306E1}"/>
              </a:ext>
            </a:extLst>
          </p:cNvPr>
          <p:cNvSpPr>
            <a:spLocks noGrp="1"/>
          </p:cNvSpPr>
          <p:nvPr>
            <p:ph type="title"/>
          </p:nvPr>
        </p:nvSpPr>
        <p:spPr>
          <a:xfrm>
            <a:off x="209747" y="349302"/>
            <a:ext cx="4282750" cy="1937968"/>
          </a:xfrm>
        </p:spPr>
        <p:txBody>
          <a:bodyPr>
            <a:noAutofit/>
          </a:bodyPr>
          <a:lstStyle/>
          <a:p>
            <a:pPr algn="ctr"/>
            <a:r>
              <a:rPr lang="en-US" dirty="0"/>
              <a:t>Employment Status </a:t>
            </a:r>
            <a:br>
              <a:rPr lang="en-US" dirty="0"/>
            </a:br>
            <a:r>
              <a:rPr lang="en-US" dirty="0"/>
              <a:t>&amp; </a:t>
            </a:r>
            <a:br>
              <a:rPr lang="en-US" dirty="0"/>
            </a:br>
            <a:r>
              <a:rPr lang="en-US" dirty="0"/>
              <a:t>Education</a:t>
            </a:r>
            <a:endParaRPr lang="en-IN" dirty="0"/>
          </a:p>
        </p:txBody>
      </p:sp>
      <p:pic>
        <p:nvPicPr>
          <p:cNvPr id="6" name="Content Placeholder 5">
            <a:extLst>
              <a:ext uri="{FF2B5EF4-FFF2-40B4-BE49-F238E27FC236}">
                <a16:creationId xmlns:a16="http://schemas.microsoft.com/office/drawing/2014/main" id="{28E86207-8EA7-7B62-1CB8-9327025862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4638" y="219269"/>
            <a:ext cx="7517362" cy="6419461"/>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552A0A04-B091-2E14-9C50-E26BF9A9808A}"/>
              </a:ext>
            </a:extLst>
          </p:cNvPr>
          <p:cNvSpPr>
            <a:spLocks noGrp="1"/>
          </p:cNvSpPr>
          <p:nvPr>
            <p:ph type="body" sz="half" idx="2"/>
          </p:nvPr>
        </p:nvSpPr>
        <p:spPr>
          <a:xfrm>
            <a:off x="443012" y="2628433"/>
            <a:ext cx="3816219" cy="3880265"/>
          </a:xfrm>
        </p:spPr>
        <p:txBody>
          <a:bodyPr>
            <a:noAutofit/>
          </a:bodyPr>
          <a:lstStyle/>
          <a:p>
            <a:pPr algn="just"/>
            <a:r>
              <a:rPr lang="en-US" sz="1900" b="1" u="sng" dirty="0">
                <a:solidFill>
                  <a:srgbClr val="D1D5DB"/>
                </a:solidFill>
              </a:rPr>
              <a:t>Interpretation: </a:t>
            </a:r>
            <a:endParaRPr lang="en-US" sz="1900" b="0" i="0" dirty="0">
              <a:solidFill>
                <a:srgbClr val="D1D5DB"/>
              </a:solidFill>
              <a:effectLst/>
            </a:endParaRPr>
          </a:p>
          <a:p>
            <a:pPr algn="just"/>
            <a:r>
              <a:rPr lang="en-US" sz="1900" b="0" i="0" dirty="0">
                <a:solidFill>
                  <a:srgbClr val="D1D5DB"/>
                </a:solidFill>
                <a:effectLst/>
              </a:rPr>
              <a:t>This visualization indicates that graduates favor non-self-employment, while a significant portion of non-graduates opts for self-employment. This difference could influence loan approval, with salaried roles typically offering more stable income, but self-employed applicants may have higher incomes. </a:t>
            </a:r>
            <a:endParaRPr lang="en-IN" sz="1900" dirty="0"/>
          </a:p>
        </p:txBody>
      </p:sp>
    </p:spTree>
    <p:extLst>
      <p:ext uri="{BB962C8B-B14F-4D97-AF65-F5344CB8AC3E}">
        <p14:creationId xmlns:p14="http://schemas.microsoft.com/office/powerpoint/2010/main" val="11028450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ABE8-ADC3-93BD-E975-1535606220E1}"/>
              </a:ext>
            </a:extLst>
          </p:cNvPr>
          <p:cNvSpPr>
            <a:spLocks noGrp="1"/>
          </p:cNvSpPr>
          <p:nvPr>
            <p:ph type="title"/>
          </p:nvPr>
        </p:nvSpPr>
        <p:spPr>
          <a:xfrm>
            <a:off x="643465" y="867747"/>
            <a:ext cx="3517567" cy="1266162"/>
          </a:xfrm>
        </p:spPr>
        <p:txBody>
          <a:bodyPr>
            <a:normAutofit fontScale="90000"/>
          </a:bodyPr>
          <a:lstStyle/>
          <a:p>
            <a:pPr algn="ctr"/>
            <a:r>
              <a:rPr lang="en-US" dirty="0"/>
              <a:t>Loan Amount </a:t>
            </a:r>
            <a:br>
              <a:rPr lang="en-US" dirty="0"/>
            </a:br>
            <a:r>
              <a:rPr lang="en-US" dirty="0"/>
              <a:t>&amp; </a:t>
            </a:r>
            <a:br>
              <a:rPr lang="en-US" dirty="0"/>
            </a:br>
            <a:r>
              <a:rPr lang="en-US" dirty="0"/>
              <a:t>Tenure</a:t>
            </a:r>
            <a:endParaRPr lang="en-IN" dirty="0"/>
          </a:p>
        </p:txBody>
      </p:sp>
      <p:pic>
        <p:nvPicPr>
          <p:cNvPr id="6" name="Content Placeholder 5">
            <a:extLst>
              <a:ext uri="{FF2B5EF4-FFF2-40B4-BE49-F238E27FC236}">
                <a16:creationId xmlns:a16="http://schemas.microsoft.com/office/drawing/2014/main" id="{7640DABD-9B08-D1A8-C03F-7D52229434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3298" y="867747"/>
            <a:ext cx="7498701" cy="5383763"/>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23EE47F9-2315-F035-22A4-5C2CC93C76C1}"/>
              </a:ext>
            </a:extLst>
          </p:cNvPr>
          <p:cNvSpPr>
            <a:spLocks noGrp="1"/>
          </p:cNvSpPr>
          <p:nvPr>
            <p:ph type="body" sz="half" idx="2"/>
          </p:nvPr>
        </p:nvSpPr>
        <p:spPr/>
        <p:txBody>
          <a:bodyPr>
            <a:noAutofit/>
          </a:bodyPr>
          <a:lstStyle/>
          <a:p>
            <a:pPr algn="just"/>
            <a:r>
              <a:rPr lang="en-US" sz="1900" b="1" u="sng" dirty="0">
                <a:solidFill>
                  <a:srgbClr val="D1D5DB"/>
                </a:solidFill>
              </a:rPr>
              <a:t>Interpretation: </a:t>
            </a:r>
            <a:endParaRPr lang="en-US" sz="1900" b="0" i="0" dirty="0">
              <a:solidFill>
                <a:srgbClr val="D1D5DB"/>
              </a:solidFill>
              <a:effectLst/>
            </a:endParaRPr>
          </a:p>
          <a:p>
            <a:pPr algn="just"/>
            <a:r>
              <a:rPr lang="en-US" sz="1900" b="0" i="0" dirty="0">
                <a:solidFill>
                  <a:srgbClr val="D1D5DB"/>
                </a:solidFill>
                <a:effectLst/>
              </a:rPr>
              <a:t>This line plot reveals a consistent loan amount (1,400,000 to 1,550,000) for tenures between 2.5 and 7.5 years. A notable deviation occurs for a 10-year tenure, indicating a substantial increase in loan amount</a:t>
            </a:r>
            <a:r>
              <a:rPr lang="en-US" sz="1900" b="0" i="0" dirty="0">
                <a:solidFill>
                  <a:srgbClr val="D1D5DB"/>
                </a:solidFill>
                <a:effectLst/>
                <a:latin typeface="Söhne"/>
              </a:rPr>
              <a:t>.</a:t>
            </a:r>
            <a:endParaRPr lang="en-IN" sz="1900" dirty="0"/>
          </a:p>
        </p:txBody>
      </p:sp>
    </p:spTree>
    <p:extLst>
      <p:ext uri="{BB962C8B-B14F-4D97-AF65-F5344CB8AC3E}">
        <p14:creationId xmlns:p14="http://schemas.microsoft.com/office/powerpoint/2010/main" val="2431071586"/>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E9AEF-5636-B785-A48C-B48A3F31AED6}"/>
              </a:ext>
            </a:extLst>
          </p:cNvPr>
          <p:cNvSpPr>
            <a:spLocks noGrp="1"/>
          </p:cNvSpPr>
          <p:nvPr>
            <p:ph type="title"/>
          </p:nvPr>
        </p:nvSpPr>
        <p:spPr/>
        <p:txBody>
          <a:bodyPr/>
          <a:lstStyle/>
          <a:p>
            <a:r>
              <a:rPr lang="en-US" dirty="0"/>
              <a:t>Overview</a:t>
            </a:r>
            <a:endParaRPr lang="en-IN" dirty="0"/>
          </a:p>
        </p:txBody>
      </p:sp>
      <p:sp>
        <p:nvSpPr>
          <p:cNvPr id="5" name="Content Placeholder 4">
            <a:extLst>
              <a:ext uri="{FF2B5EF4-FFF2-40B4-BE49-F238E27FC236}">
                <a16:creationId xmlns:a16="http://schemas.microsoft.com/office/drawing/2014/main" id="{385BFCA6-A719-BB43-E0F5-A7FDA709F3CB}"/>
              </a:ext>
            </a:extLst>
          </p:cNvPr>
          <p:cNvSpPr>
            <a:spLocks noGrp="1"/>
          </p:cNvSpPr>
          <p:nvPr>
            <p:ph idx="1"/>
          </p:nvPr>
        </p:nvSpPr>
        <p:spPr>
          <a:xfrm>
            <a:off x="1097280" y="2108201"/>
            <a:ext cx="10058400" cy="4264607"/>
          </a:xfrm>
        </p:spPr>
        <p:txBody>
          <a:bodyPr>
            <a:normAutofit lnSpcReduction="10000"/>
          </a:bodyPr>
          <a:lstStyle/>
          <a:p>
            <a:pPr algn="just">
              <a:buFont typeface="Wingdings" panose="05000000000000000000" pitchFamily="2" charset="2"/>
              <a:buChar char="q"/>
            </a:pPr>
            <a:r>
              <a:rPr lang="en-US" dirty="0"/>
              <a:t>Problem Statement</a:t>
            </a:r>
          </a:p>
          <a:p>
            <a:pPr algn="just">
              <a:buFont typeface="Wingdings" panose="05000000000000000000" pitchFamily="2" charset="2"/>
              <a:buChar char="q"/>
            </a:pPr>
            <a:r>
              <a:rPr lang="en-US" dirty="0"/>
              <a:t>Objective</a:t>
            </a:r>
          </a:p>
          <a:p>
            <a:pPr algn="just">
              <a:buFont typeface="Wingdings" panose="05000000000000000000" pitchFamily="2" charset="2"/>
              <a:buChar char="q"/>
            </a:pPr>
            <a:r>
              <a:rPr lang="en-US" dirty="0"/>
              <a:t>Motivation &amp; Purpose</a:t>
            </a:r>
          </a:p>
          <a:p>
            <a:pPr algn="just">
              <a:buFont typeface="Wingdings" panose="05000000000000000000" pitchFamily="2" charset="2"/>
              <a:buChar char="q"/>
            </a:pPr>
            <a:r>
              <a:rPr lang="en-US" dirty="0"/>
              <a:t>Scope &amp; </a:t>
            </a:r>
            <a:r>
              <a:rPr lang="en-IN" dirty="0"/>
              <a:t>Significance</a:t>
            </a:r>
            <a:endParaRPr lang="en-US" dirty="0"/>
          </a:p>
          <a:p>
            <a:pPr algn="just">
              <a:buFont typeface="Wingdings" panose="05000000000000000000" pitchFamily="2" charset="2"/>
              <a:buChar char="q"/>
            </a:pPr>
            <a:r>
              <a:rPr lang="en-US" dirty="0"/>
              <a:t> Challenges </a:t>
            </a:r>
          </a:p>
          <a:p>
            <a:pPr algn="just">
              <a:buFont typeface="Wingdings" panose="05000000000000000000" pitchFamily="2" charset="2"/>
              <a:buChar char="q"/>
            </a:pPr>
            <a:r>
              <a:rPr lang="en-US" dirty="0"/>
              <a:t>Data Source </a:t>
            </a:r>
          </a:p>
          <a:p>
            <a:pPr algn="just">
              <a:buFont typeface="Wingdings" panose="05000000000000000000" pitchFamily="2" charset="2"/>
              <a:buChar char="q"/>
            </a:pPr>
            <a:r>
              <a:rPr lang="en-US" dirty="0"/>
              <a:t>Methodology</a:t>
            </a:r>
          </a:p>
          <a:p>
            <a:pPr algn="just">
              <a:buFont typeface="Wingdings" panose="05000000000000000000" pitchFamily="2" charset="2"/>
              <a:buChar char="q"/>
            </a:pPr>
            <a:r>
              <a:rPr lang="en-US" dirty="0"/>
              <a:t>Model Evaluation &amp; Results</a:t>
            </a:r>
          </a:p>
          <a:p>
            <a:pPr algn="just">
              <a:buFont typeface="Wingdings" panose="05000000000000000000" pitchFamily="2" charset="2"/>
              <a:buChar char="q"/>
            </a:pPr>
            <a:r>
              <a:rPr lang="en-US" dirty="0"/>
              <a:t>Conclusion</a:t>
            </a:r>
          </a:p>
          <a:p>
            <a:pPr>
              <a:buFont typeface="Wingdings" panose="05000000000000000000" pitchFamily="2" charset="2"/>
              <a:buChar char="q"/>
            </a:pPr>
            <a:endParaRPr lang="en-IN" dirty="0"/>
          </a:p>
        </p:txBody>
      </p:sp>
    </p:spTree>
    <p:extLst>
      <p:ext uri="{BB962C8B-B14F-4D97-AF65-F5344CB8AC3E}">
        <p14:creationId xmlns:p14="http://schemas.microsoft.com/office/powerpoint/2010/main" val="219326711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F0455-984C-5F65-4B76-942203881B53}"/>
              </a:ext>
            </a:extLst>
          </p:cNvPr>
          <p:cNvSpPr>
            <a:spLocks noGrp="1"/>
          </p:cNvSpPr>
          <p:nvPr>
            <p:ph type="title"/>
          </p:nvPr>
        </p:nvSpPr>
        <p:spPr>
          <a:xfrm>
            <a:off x="643462" y="587828"/>
            <a:ext cx="3517567" cy="1247501"/>
          </a:xfrm>
        </p:spPr>
        <p:txBody>
          <a:bodyPr/>
          <a:lstStyle/>
          <a:p>
            <a:pPr algn="ctr"/>
            <a:r>
              <a:rPr lang="en-US" dirty="0"/>
              <a:t>Assets Distribution</a:t>
            </a:r>
            <a:endParaRPr lang="en-IN" dirty="0"/>
          </a:p>
        </p:txBody>
      </p:sp>
      <p:pic>
        <p:nvPicPr>
          <p:cNvPr id="8" name="Content Placeholder 7">
            <a:extLst>
              <a:ext uri="{FF2B5EF4-FFF2-40B4-BE49-F238E27FC236}">
                <a16:creationId xmlns:a16="http://schemas.microsoft.com/office/drawing/2014/main" id="{AD2712DD-2CB0-85EA-CE48-7EEB6E78A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4637" y="923731"/>
            <a:ext cx="7517363" cy="5477069"/>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16CF1907-3782-F71D-508B-E503D0018E92}"/>
              </a:ext>
            </a:extLst>
          </p:cNvPr>
          <p:cNvSpPr>
            <a:spLocks noGrp="1"/>
          </p:cNvSpPr>
          <p:nvPr>
            <p:ph type="body" sz="half" idx="2"/>
          </p:nvPr>
        </p:nvSpPr>
        <p:spPr>
          <a:xfrm>
            <a:off x="643463" y="2744471"/>
            <a:ext cx="3517567" cy="3572354"/>
          </a:xfrm>
        </p:spPr>
        <p:txBody>
          <a:bodyPr>
            <a:noAutofit/>
          </a:bodyPr>
          <a:lstStyle/>
          <a:p>
            <a:r>
              <a:rPr lang="en-US" sz="1900" b="1" u="sng" dirty="0">
                <a:solidFill>
                  <a:srgbClr val="D1D5DB"/>
                </a:solidFill>
              </a:rPr>
              <a:t>Interpretation: </a:t>
            </a:r>
            <a:endParaRPr lang="en-US" sz="1900" b="0" i="0" dirty="0">
              <a:solidFill>
                <a:srgbClr val="D1D5DB"/>
              </a:solidFill>
              <a:effectLst/>
            </a:endParaRPr>
          </a:p>
          <a:p>
            <a:pPr algn="just"/>
            <a:r>
              <a:rPr lang="en-US" sz="1900" b="0" i="0" dirty="0">
                <a:solidFill>
                  <a:srgbClr val="D1D5DB"/>
                </a:solidFill>
                <a:effectLst/>
              </a:rPr>
              <a:t>Movable assets (bank and luxury) trend below 30 million, with fewer applicants as values rise. Immovable assets (residential and commercial) follow a similar pattern, predominantly below 15 million, decreasing significantly as values exceed 20 million.</a:t>
            </a:r>
            <a:endParaRPr lang="en-IN" sz="1900" dirty="0"/>
          </a:p>
        </p:txBody>
      </p:sp>
    </p:spTree>
    <p:extLst>
      <p:ext uri="{BB962C8B-B14F-4D97-AF65-F5344CB8AC3E}">
        <p14:creationId xmlns:p14="http://schemas.microsoft.com/office/powerpoint/2010/main" val="202915529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295F-2851-F0B5-9274-E2E902C867AA}"/>
              </a:ext>
            </a:extLst>
          </p:cNvPr>
          <p:cNvSpPr>
            <a:spLocks noGrp="1"/>
          </p:cNvSpPr>
          <p:nvPr>
            <p:ph type="title"/>
          </p:nvPr>
        </p:nvSpPr>
        <p:spPr>
          <a:xfrm>
            <a:off x="643464" y="245207"/>
            <a:ext cx="3517567" cy="2093975"/>
          </a:xfrm>
        </p:spPr>
        <p:txBody>
          <a:bodyPr/>
          <a:lstStyle/>
          <a:p>
            <a:pPr algn="ctr"/>
            <a:r>
              <a:rPr lang="en-US" dirty="0"/>
              <a:t>Number of Dependents </a:t>
            </a:r>
            <a:br>
              <a:rPr lang="en-US" dirty="0"/>
            </a:br>
            <a:r>
              <a:rPr lang="en-US" dirty="0"/>
              <a:t>Vs </a:t>
            </a:r>
            <a:br>
              <a:rPr lang="en-US" dirty="0"/>
            </a:br>
            <a:r>
              <a:rPr lang="en-US" dirty="0"/>
              <a:t>Loan Status</a:t>
            </a:r>
            <a:endParaRPr lang="en-IN" dirty="0"/>
          </a:p>
        </p:txBody>
      </p:sp>
      <p:pic>
        <p:nvPicPr>
          <p:cNvPr id="6" name="Content Placeholder 5">
            <a:extLst>
              <a:ext uri="{FF2B5EF4-FFF2-40B4-BE49-F238E27FC236}">
                <a16:creationId xmlns:a16="http://schemas.microsoft.com/office/drawing/2014/main" id="{9998A4EA-6826-4582-30D7-CA9631D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976" y="541176"/>
            <a:ext cx="7536023" cy="5980922"/>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5BDB4126-ADBB-2031-D257-4A5A4F4AB5CD}"/>
              </a:ext>
            </a:extLst>
          </p:cNvPr>
          <p:cNvSpPr>
            <a:spLocks noGrp="1"/>
          </p:cNvSpPr>
          <p:nvPr>
            <p:ph type="body" sz="half" idx="2"/>
          </p:nvPr>
        </p:nvSpPr>
        <p:spPr>
          <a:xfrm>
            <a:off x="391885" y="3043051"/>
            <a:ext cx="3769146" cy="3479047"/>
          </a:xfrm>
        </p:spPr>
        <p:txBody>
          <a:bodyPr>
            <a:noAutofit/>
          </a:bodyPr>
          <a:lstStyle/>
          <a:p>
            <a:pPr algn="just"/>
            <a:r>
              <a:rPr lang="en-US" sz="1900" b="1" u="sng" dirty="0">
                <a:solidFill>
                  <a:srgbClr val="D1D5DB"/>
                </a:solidFill>
              </a:rPr>
              <a:t>Interpretation: </a:t>
            </a:r>
            <a:endParaRPr lang="en-US" sz="1900" b="0" i="0" dirty="0">
              <a:solidFill>
                <a:srgbClr val="D1D5DB"/>
              </a:solidFill>
              <a:effectLst/>
            </a:endParaRPr>
          </a:p>
          <a:p>
            <a:pPr algn="just"/>
            <a:r>
              <a:rPr lang="en-US" sz="1900" b="0" i="0" dirty="0">
                <a:solidFill>
                  <a:srgbClr val="D1D5DB"/>
                </a:solidFill>
                <a:effectLst/>
              </a:rPr>
              <a:t>Mixed results emerge for the hypothesis on loan approval and dependents. Rejected loans increase with more dependents, but approved loans show no significant change. The observed data patterns challenge the initial assumptions, indicating a nuanced relationship.</a:t>
            </a:r>
            <a:endParaRPr lang="en-IN" sz="1900" dirty="0"/>
          </a:p>
        </p:txBody>
      </p:sp>
    </p:spTree>
    <p:extLst>
      <p:ext uri="{BB962C8B-B14F-4D97-AF65-F5344CB8AC3E}">
        <p14:creationId xmlns:p14="http://schemas.microsoft.com/office/powerpoint/2010/main" val="3154156245"/>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3FC8-EA04-2163-8697-37969198F989}"/>
              </a:ext>
            </a:extLst>
          </p:cNvPr>
          <p:cNvSpPr>
            <a:spLocks noGrp="1"/>
          </p:cNvSpPr>
          <p:nvPr>
            <p:ph type="title"/>
          </p:nvPr>
        </p:nvSpPr>
        <p:spPr>
          <a:xfrm>
            <a:off x="643464" y="531844"/>
            <a:ext cx="3517567" cy="1760685"/>
          </a:xfrm>
        </p:spPr>
        <p:txBody>
          <a:bodyPr/>
          <a:lstStyle/>
          <a:p>
            <a:pPr algn="ctr"/>
            <a:r>
              <a:rPr lang="en-US" dirty="0"/>
              <a:t>Education </a:t>
            </a:r>
            <a:br>
              <a:rPr lang="en-US" dirty="0"/>
            </a:br>
            <a:r>
              <a:rPr lang="en-US" dirty="0"/>
              <a:t>Vs </a:t>
            </a:r>
            <a:br>
              <a:rPr lang="en-US" dirty="0"/>
            </a:br>
            <a:r>
              <a:rPr lang="en-US" dirty="0"/>
              <a:t>Loan Status</a:t>
            </a:r>
            <a:endParaRPr lang="en-IN" dirty="0"/>
          </a:p>
        </p:txBody>
      </p:sp>
      <p:pic>
        <p:nvPicPr>
          <p:cNvPr id="6" name="Content Placeholder 5">
            <a:extLst>
              <a:ext uri="{FF2B5EF4-FFF2-40B4-BE49-F238E27FC236}">
                <a16:creationId xmlns:a16="http://schemas.microsoft.com/office/drawing/2014/main" id="{2F85345F-66FF-7092-342D-6F509834A2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4637" y="1212980"/>
            <a:ext cx="7517363" cy="4823925"/>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4E18A4DC-7E76-39A1-0974-BC759A736707}"/>
              </a:ext>
            </a:extLst>
          </p:cNvPr>
          <p:cNvSpPr>
            <a:spLocks noGrp="1"/>
          </p:cNvSpPr>
          <p:nvPr>
            <p:ph type="body" sz="half" idx="2"/>
          </p:nvPr>
        </p:nvSpPr>
        <p:spPr>
          <a:xfrm>
            <a:off x="522515" y="3043050"/>
            <a:ext cx="3638518" cy="3423064"/>
          </a:xfrm>
        </p:spPr>
        <p:txBody>
          <a:bodyPr>
            <a:noAutofit/>
          </a:bodyPr>
          <a:lstStyle/>
          <a:p>
            <a:pPr algn="just"/>
            <a:r>
              <a:rPr lang="en-US" sz="1900" b="1" u="sng" dirty="0">
                <a:solidFill>
                  <a:srgbClr val="D1D5DB"/>
                </a:solidFill>
              </a:rPr>
              <a:t>Interpretation: </a:t>
            </a:r>
            <a:endParaRPr lang="en-US" sz="1900" b="0" i="0" dirty="0">
              <a:solidFill>
                <a:srgbClr val="D1D5DB"/>
              </a:solidFill>
              <a:effectLst/>
            </a:endParaRPr>
          </a:p>
          <a:p>
            <a:pPr algn="just"/>
            <a:r>
              <a:rPr lang="en-US" sz="1900" b="0" i="0" dirty="0">
                <a:solidFill>
                  <a:srgbClr val="D1D5DB"/>
                </a:solidFill>
                <a:effectLst/>
              </a:rPr>
              <a:t>The observed data supports the hypothesis that education is not a decisive factor in loan approval. The graph indicates only a marginal difference in approvals and rejections between graduate and non-graduate applicants, suggesting education plays a limited role in the process.</a:t>
            </a:r>
            <a:endParaRPr lang="en-IN" sz="1900" dirty="0"/>
          </a:p>
        </p:txBody>
      </p:sp>
    </p:spTree>
    <p:extLst>
      <p:ext uri="{BB962C8B-B14F-4D97-AF65-F5344CB8AC3E}">
        <p14:creationId xmlns:p14="http://schemas.microsoft.com/office/powerpoint/2010/main" val="3051147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6BCF-4E2F-DEDB-9A53-7D57A475D2BC}"/>
              </a:ext>
            </a:extLst>
          </p:cNvPr>
          <p:cNvSpPr>
            <a:spLocks noGrp="1"/>
          </p:cNvSpPr>
          <p:nvPr>
            <p:ph type="title"/>
          </p:nvPr>
        </p:nvSpPr>
        <p:spPr>
          <a:xfrm>
            <a:off x="643465" y="382555"/>
            <a:ext cx="3517567" cy="1788676"/>
          </a:xfrm>
        </p:spPr>
        <p:txBody>
          <a:bodyPr/>
          <a:lstStyle/>
          <a:p>
            <a:pPr algn="ctr"/>
            <a:r>
              <a:rPr lang="en-US" dirty="0"/>
              <a:t>Annual Income Vs </a:t>
            </a:r>
            <a:br>
              <a:rPr lang="en-US" dirty="0"/>
            </a:br>
            <a:r>
              <a:rPr lang="en-US" dirty="0"/>
              <a:t>Loan Status</a:t>
            </a:r>
            <a:endParaRPr lang="en-IN" dirty="0"/>
          </a:p>
        </p:txBody>
      </p:sp>
      <p:pic>
        <p:nvPicPr>
          <p:cNvPr id="6" name="Content Placeholder 5">
            <a:extLst>
              <a:ext uri="{FF2B5EF4-FFF2-40B4-BE49-F238E27FC236}">
                <a16:creationId xmlns:a16="http://schemas.microsoft.com/office/drawing/2014/main" id="{8DAE2960-B753-0DE9-8D7A-8D96492BF5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5306" y="1399592"/>
            <a:ext cx="7526693" cy="4478693"/>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5F0C35A0-AF93-0F8C-3F63-011671E9745B}"/>
              </a:ext>
            </a:extLst>
          </p:cNvPr>
          <p:cNvSpPr>
            <a:spLocks noGrp="1"/>
          </p:cNvSpPr>
          <p:nvPr>
            <p:ph type="body" sz="half" idx="2"/>
          </p:nvPr>
        </p:nvSpPr>
        <p:spPr>
          <a:xfrm>
            <a:off x="373224" y="3043050"/>
            <a:ext cx="3890865" cy="3432395"/>
          </a:xfrm>
        </p:spPr>
        <p:txBody>
          <a:bodyPr>
            <a:noAutofit/>
          </a:bodyPr>
          <a:lstStyle/>
          <a:p>
            <a:pPr algn="just"/>
            <a:r>
              <a:rPr lang="en-US" sz="1900" b="1" u="sng" dirty="0">
                <a:solidFill>
                  <a:srgbClr val="D1D5DB"/>
                </a:solidFill>
              </a:rPr>
              <a:t>Interpretation: </a:t>
            </a:r>
            <a:endParaRPr lang="en-US" sz="1900" b="0" i="0" dirty="0">
              <a:solidFill>
                <a:srgbClr val="D1D5DB"/>
              </a:solidFill>
              <a:effectLst/>
            </a:endParaRPr>
          </a:p>
          <a:p>
            <a:pPr algn="just"/>
            <a:r>
              <a:rPr lang="en-US" sz="1900" b="0" i="0" dirty="0">
                <a:solidFill>
                  <a:srgbClr val="D1D5DB"/>
                </a:solidFill>
                <a:effectLst/>
              </a:rPr>
              <a:t>In the overall analysis, no significant income disparity is observed between approved and rejected loan applicants. However, a discernible trend indicates that approved applicants generally have higher annual incomes, particularly evident in the violin plot with a higher density around 8 million</a:t>
            </a:r>
            <a:endParaRPr lang="en-IN" sz="1900" dirty="0"/>
          </a:p>
        </p:txBody>
      </p:sp>
    </p:spTree>
    <p:extLst>
      <p:ext uri="{BB962C8B-B14F-4D97-AF65-F5344CB8AC3E}">
        <p14:creationId xmlns:p14="http://schemas.microsoft.com/office/powerpoint/2010/main" val="3350811282"/>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A28D4-4004-7A46-C7E0-2BB5B0C3F564}"/>
              </a:ext>
            </a:extLst>
          </p:cNvPr>
          <p:cNvSpPr>
            <a:spLocks noGrp="1"/>
          </p:cNvSpPr>
          <p:nvPr>
            <p:ph type="title"/>
          </p:nvPr>
        </p:nvSpPr>
        <p:spPr>
          <a:xfrm>
            <a:off x="559490" y="401216"/>
            <a:ext cx="3517567" cy="2311191"/>
          </a:xfrm>
        </p:spPr>
        <p:txBody>
          <a:bodyPr>
            <a:normAutofit/>
          </a:bodyPr>
          <a:lstStyle/>
          <a:p>
            <a:pPr algn="ctr"/>
            <a:r>
              <a:rPr lang="en-US" dirty="0"/>
              <a:t>Loan Amount </a:t>
            </a:r>
            <a:br>
              <a:rPr lang="en-US" dirty="0"/>
            </a:br>
            <a:r>
              <a:rPr lang="en-US" dirty="0"/>
              <a:t>&amp; Tenure </a:t>
            </a:r>
            <a:br>
              <a:rPr lang="en-US" dirty="0"/>
            </a:br>
            <a:r>
              <a:rPr lang="en-US" dirty="0"/>
              <a:t>Vs</a:t>
            </a:r>
            <a:br>
              <a:rPr lang="en-US" dirty="0"/>
            </a:br>
            <a:r>
              <a:rPr lang="en-US" dirty="0"/>
              <a:t>Loan Status</a:t>
            </a:r>
            <a:endParaRPr lang="en-IN" dirty="0"/>
          </a:p>
        </p:txBody>
      </p:sp>
      <p:pic>
        <p:nvPicPr>
          <p:cNvPr id="6" name="Content Placeholder 5">
            <a:extLst>
              <a:ext uri="{FF2B5EF4-FFF2-40B4-BE49-F238E27FC236}">
                <a16:creationId xmlns:a16="http://schemas.microsoft.com/office/drawing/2014/main" id="{5E1BC4B5-540D-1F08-051E-4FD862AEE5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976" y="643812"/>
            <a:ext cx="7536023" cy="5766319"/>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D0507F51-6522-D44B-8508-72A22B31F40B}"/>
              </a:ext>
            </a:extLst>
          </p:cNvPr>
          <p:cNvSpPr>
            <a:spLocks noGrp="1"/>
          </p:cNvSpPr>
          <p:nvPr>
            <p:ph type="body" sz="half" idx="2"/>
          </p:nvPr>
        </p:nvSpPr>
        <p:spPr>
          <a:xfrm>
            <a:off x="382555" y="3043050"/>
            <a:ext cx="3918857" cy="3553693"/>
          </a:xfrm>
        </p:spPr>
        <p:txBody>
          <a:bodyPr>
            <a:normAutofit/>
          </a:bodyPr>
          <a:lstStyle/>
          <a:p>
            <a:pPr algn="just"/>
            <a:r>
              <a:rPr lang="en-US" sz="1900" b="1" u="sng" dirty="0">
                <a:solidFill>
                  <a:srgbClr val="D1D5DB"/>
                </a:solidFill>
              </a:rPr>
              <a:t>Interpretation: </a:t>
            </a:r>
            <a:endParaRPr lang="en-US" sz="1900" b="0" i="0" dirty="0">
              <a:solidFill>
                <a:srgbClr val="D1D5DB"/>
              </a:solidFill>
              <a:effectLst/>
            </a:endParaRPr>
          </a:p>
          <a:p>
            <a:pPr algn="just"/>
            <a:r>
              <a:rPr lang="en-US" sz="1900" b="0" i="0" dirty="0">
                <a:solidFill>
                  <a:srgbClr val="D1D5DB"/>
                </a:solidFill>
                <a:effectLst/>
              </a:rPr>
              <a:t>The visualization reveals that approved loans typically have higher amounts with shorter tenures, while rejected loans exhibit lower amounts and extended tenures. This suggests a bank policy favoring shorter repayments for approved loans and a inclination to reject lower-amount loans, potentially for profitability.</a:t>
            </a:r>
            <a:endParaRPr lang="en-IN" sz="1900" dirty="0"/>
          </a:p>
        </p:txBody>
      </p:sp>
    </p:spTree>
    <p:extLst>
      <p:ext uri="{BB962C8B-B14F-4D97-AF65-F5344CB8AC3E}">
        <p14:creationId xmlns:p14="http://schemas.microsoft.com/office/powerpoint/2010/main" val="2351907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9A91-F609-84D6-3FC2-28CC028F1885}"/>
              </a:ext>
            </a:extLst>
          </p:cNvPr>
          <p:cNvSpPr>
            <a:spLocks noGrp="1"/>
          </p:cNvSpPr>
          <p:nvPr>
            <p:ph type="title"/>
          </p:nvPr>
        </p:nvSpPr>
        <p:spPr>
          <a:xfrm>
            <a:off x="643465" y="488498"/>
            <a:ext cx="3517567" cy="1779346"/>
          </a:xfrm>
        </p:spPr>
        <p:txBody>
          <a:bodyPr/>
          <a:lstStyle/>
          <a:p>
            <a:pPr algn="ctr"/>
            <a:r>
              <a:rPr lang="en-US" dirty="0"/>
              <a:t>CIBIL Score </a:t>
            </a:r>
            <a:br>
              <a:rPr lang="en-US" dirty="0"/>
            </a:br>
            <a:r>
              <a:rPr lang="en-US" dirty="0"/>
              <a:t>Vs</a:t>
            </a:r>
            <a:br>
              <a:rPr lang="en-US" dirty="0"/>
            </a:br>
            <a:r>
              <a:rPr lang="en-US" dirty="0"/>
              <a:t>Loan Status</a:t>
            </a:r>
            <a:endParaRPr lang="en-IN" dirty="0"/>
          </a:p>
        </p:txBody>
      </p:sp>
      <p:pic>
        <p:nvPicPr>
          <p:cNvPr id="17" name="Content Placeholder 16">
            <a:extLst>
              <a:ext uri="{FF2B5EF4-FFF2-40B4-BE49-F238E27FC236}">
                <a16:creationId xmlns:a16="http://schemas.microsoft.com/office/drawing/2014/main" id="{1AE09659-B400-10F8-0B80-FEFBEA109C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5306" y="569167"/>
            <a:ext cx="7526693" cy="5570376"/>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1051174C-700A-CFE4-10C5-5DB3929A46B9}"/>
              </a:ext>
            </a:extLst>
          </p:cNvPr>
          <p:cNvSpPr>
            <a:spLocks noGrp="1"/>
          </p:cNvSpPr>
          <p:nvPr>
            <p:ph type="body" sz="half" idx="2"/>
          </p:nvPr>
        </p:nvSpPr>
        <p:spPr>
          <a:xfrm>
            <a:off x="304656" y="2464552"/>
            <a:ext cx="3905247" cy="4029554"/>
          </a:xfrm>
        </p:spPr>
        <p:txBody>
          <a:bodyPr>
            <a:normAutofit fontScale="92500" lnSpcReduction="20000"/>
          </a:bodyPr>
          <a:lstStyle/>
          <a:p>
            <a:pPr algn="just"/>
            <a:r>
              <a:rPr lang="en-US" sz="2100" b="1" u="sng" dirty="0">
                <a:solidFill>
                  <a:srgbClr val="D1D5DB"/>
                </a:solidFill>
              </a:rPr>
              <a:t>Interpretation: </a:t>
            </a:r>
            <a:endParaRPr lang="en-US" sz="2100" b="0" i="0" dirty="0">
              <a:solidFill>
                <a:srgbClr val="D1D5DB"/>
              </a:solidFill>
              <a:effectLst/>
            </a:endParaRPr>
          </a:p>
          <a:p>
            <a:pPr algn="just"/>
            <a:r>
              <a:rPr lang="en-US" sz="2100" b="0" i="0" dirty="0">
                <a:solidFill>
                  <a:srgbClr val="D1D5DB"/>
                </a:solidFill>
                <a:effectLst/>
              </a:rPr>
              <a:t>The observed patterns in the violin plot undeniably confirm the hypothesis on the relationship between CIBIL scores and loan approval. Scores above 600 are prominently distributed in approved loans, contrasting with a dispersed distribution below 550 in not-approved loans. This establishes a clear association, indicating that a CIBIL score exceeding 600 is a key factor linked to higher chances of loan approval.</a:t>
            </a:r>
            <a:endParaRPr lang="en-IN" sz="2100" dirty="0"/>
          </a:p>
          <a:p>
            <a:endParaRPr lang="en-IN" dirty="0"/>
          </a:p>
        </p:txBody>
      </p:sp>
    </p:spTree>
    <p:extLst>
      <p:ext uri="{BB962C8B-B14F-4D97-AF65-F5344CB8AC3E}">
        <p14:creationId xmlns:p14="http://schemas.microsoft.com/office/powerpoint/2010/main" val="74340265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CE67-4FF4-B2A0-E7A4-6BBF99DEDA93}"/>
              </a:ext>
            </a:extLst>
          </p:cNvPr>
          <p:cNvSpPr>
            <a:spLocks noGrp="1"/>
          </p:cNvSpPr>
          <p:nvPr>
            <p:ph type="title"/>
          </p:nvPr>
        </p:nvSpPr>
        <p:spPr>
          <a:xfrm>
            <a:off x="559872" y="812799"/>
            <a:ext cx="3517567" cy="1312815"/>
          </a:xfrm>
        </p:spPr>
        <p:txBody>
          <a:bodyPr>
            <a:normAutofit fontScale="90000"/>
          </a:bodyPr>
          <a:lstStyle/>
          <a:p>
            <a:pPr algn="ctr"/>
            <a:r>
              <a:rPr lang="en-US" dirty="0"/>
              <a:t>Assets </a:t>
            </a:r>
            <a:br>
              <a:rPr lang="en-US" dirty="0"/>
            </a:br>
            <a:r>
              <a:rPr lang="en-US" dirty="0"/>
              <a:t>Vs</a:t>
            </a:r>
            <a:br>
              <a:rPr lang="en-US" dirty="0"/>
            </a:br>
            <a:r>
              <a:rPr lang="en-US" dirty="0"/>
              <a:t>Loan Status</a:t>
            </a:r>
            <a:endParaRPr lang="en-IN" dirty="0"/>
          </a:p>
        </p:txBody>
      </p:sp>
      <p:pic>
        <p:nvPicPr>
          <p:cNvPr id="6" name="Content Placeholder 5">
            <a:extLst>
              <a:ext uri="{FF2B5EF4-FFF2-40B4-BE49-F238E27FC236}">
                <a16:creationId xmlns:a16="http://schemas.microsoft.com/office/drawing/2014/main" id="{91AAA05C-5760-4C16-E5CC-2294A371B0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4638" y="812799"/>
            <a:ext cx="7517362" cy="5494695"/>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FA7BD7CF-9A34-7EE8-BACA-F650461C0717}"/>
              </a:ext>
            </a:extLst>
          </p:cNvPr>
          <p:cNvSpPr>
            <a:spLocks noGrp="1"/>
          </p:cNvSpPr>
          <p:nvPr>
            <p:ph type="body" sz="half" idx="2"/>
          </p:nvPr>
        </p:nvSpPr>
        <p:spPr>
          <a:xfrm>
            <a:off x="373224" y="2791123"/>
            <a:ext cx="3890865" cy="3880265"/>
          </a:xfrm>
        </p:spPr>
        <p:txBody>
          <a:bodyPr>
            <a:noAutofit/>
          </a:bodyPr>
          <a:lstStyle/>
          <a:p>
            <a:pPr algn="just"/>
            <a:r>
              <a:rPr lang="en-US" sz="1900" b="1" u="sng" dirty="0">
                <a:solidFill>
                  <a:srgbClr val="D1D5DB"/>
                </a:solidFill>
              </a:rPr>
              <a:t>Interpretation: </a:t>
            </a:r>
            <a:endParaRPr lang="en-US" sz="1900" b="0" i="0" dirty="0">
              <a:solidFill>
                <a:srgbClr val="D1D5DB"/>
              </a:solidFill>
              <a:effectLst/>
            </a:endParaRPr>
          </a:p>
          <a:p>
            <a:pPr algn="just"/>
            <a:r>
              <a:rPr lang="en-US" sz="1900" b="0" i="0" dirty="0">
                <a:solidFill>
                  <a:srgbClr val="D1D5DB"/>
                </a:solidFill>
                <a:effectLst/>
              </a:rPr>
              <a:t>Assets, providing security, correlate with loan status in the visualizations. As assets increase, there's a higher likelihood of approval and reduced chances of rejection. Notably, the graphs emphasize a trend where the quantity of movable assets surpasses that of immovable assets.</a:t>
            </a:r>
            <a:endParaRPr lang="en-IN" sz="1900" dirty="0"/>
          </a:p>
        </p:txBody>
      </p:sp>
    </p:spTree>
    <p:extLst>
      <p:ext uri="{BB962C8B-B14F-4D97-AF65-F5344CB8AC3E}">
        <p14:creationId xmlns:p14="http://schemas.microsoft.com/office/powerpoint/2010/main" val="221611217"/>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E6C8C-2810-0FC2-8C74-C3C765922EF8}"/>
              </a:ext>
            </a:extLst>
          </p:cNvPr>
          <p:cNvSpPr>
            <a:spLocks noGrp="1"/>
          </p:cNvSpPr>
          <p:nvPr>
            <p:ph type="title"/>
          </p:nvPr>
        </p:nvSpPr>
        <p:spPr>
          <a:xfrm>
            <a:off x="643464" y="279918"/>
            <a:ext cx="3517567" cy="1695370"/>
          </a:xfrm>
        </p:spPr>
        <p:txBody>
          <a:bodyPr/>
          <a:lstStyle/>
          <a:p>
            <a:pPr algn="ctr"/>
            <a:r>
              <a:rPr lang="en-US" dirty="0"/>
              <a:t>Correlation Matrix Heatmap</a:t>
            </a:r>
            <a:endParaRPr lang="en-IN" dirty="0"/>
          </a:p>
        </p:txBody>
      </p:sp>
      <p:pic>
        <p:nvPicPr>
          <p:cNvPr id="6" name="Content Placeholder 5">
            <a:extLst>
              <a:ext uri="{FF2B5EF4-FFF2-40B4-BE49-F238E27FC236}">
                <a16:creationId xmlns:a16="http://schemas.microsoft.com/office/drawing/2014/main" id="{4490AABF-5357-50E6-9A62-4C5E215D19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8653" y="0"/>
            <a:ext cx="7573346" cy="6858000"/>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EA31A857-1C44-2195-6E0D-C6EC439BCEBC}"/>
              </a:ext>
            </a:extLst>
          </p:cNvPr>
          <p:cNvSpPr>
            <a:spLocks noGrp="1"/>
          </p:cNvSpPr>
          <p:nvPr>
            <p:ph type="body" sz="half" idx="2"/>
          </p:nvPr>
        </p:nvSpPr>
        <p:spPr>
          <a:xfrm>
            <a:off x="363895" y="2425960"/>
            <a:ext cx="3956178" cy="4245428"/>
          </a:xfrm>
        </p:spPr>
        <p:txBody>
          <a:bodyPr>
            <a:noAutofit/>
          </a:bodyPr>
          <a:lstStyle/>
          <a:p>
            <a:pPr algn="just"/>
            <a:r>
              <a:rPr lang="en-US" sz="1900" b="0" i="0" dirty="0">
                <a:solidFill>
                  <a:srgbClr val="D1D5DB"/>
                </a:solidFill>
                <a:effectLst/>
              </a:rPr>
              <a:t>The heatmap highlights strong correlations, including between movable and immovable assets, income and assets, and assets and loan amount. This logical relationship suggests individuals with higher movable assets likely possess more immovable assets. Positive correlations with income align with expectations. Further exploration into asset-loan and income-loan relationships will provide additional insights.</a:t>
            </a:r>
            <a:endParaRPr lang="en-IN" sz="1900" dirty="0"/>
          </a:p>
        </p:txBody>
      </p:sp>
    </p:spTree>
    <p:extLst>
      <p:ext uri="{BB962C8B-B14F-4D97-AF65-F5344CB8AC3E}">
        <p14:creationId xmlns:p14="http://schemas.microsoft.com/office/powerpoint/2010/main" val="3918150573"/>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23D4-4EFC-30EE-CD05-B8D793AEED91}"/>
              </a:ext>
            </a:extLst>
          </p:cNvPr>
          <p:cNvSpPr>
            <a:spLocks noGrp="1"/>
          </p:cNvSpPr>
          <p:nvPr>
            <p:ph type="title"/>
          </p:nvPr>
        </p:nvSpPr>
        <p:spPr>
          <a:xfrm>
            <a:off x="643465" y="750445"/>
            <a:ext cx="3517567" cy="1607398"/>
          </a:xfrm>
        </p:spPr>
        <p:txBody>
          <a:bodyPr/>
          <a:lstStyle/>
          <a:p>
            <a:pPr algn="ctr"/>
            <a:r>
              <a:rPr lang="en-US" dirty="0"/>
              <a:t>Assets </a:t>
            </a:r>
            <a:br>
              <a:rPr lang="en-US" dirty="0"/>
            </a:br>
            <a:r>
              <a:rPr lang="en-US" dirty="0"/>
              <a:t>Vs </a:t>
            </a:r>
            <a:br>
              <a:rPr lang="en-US" dirty="0"/>
            </a:br>
            <a:r>
              <a:rPr lang="en-US" dirty="0"/>
              <a:t>Loan Amount </a:t>
            </a:r>
            <a:endParaRPr lang="en-IN" dirty="0"/>
          </a:p>
        </p:txBody>
      </p:sp>
      <p:pic>
        <p:nvPicPr>
          <p:cNvPr id="6" name="Content Placeholder 5">
            <a:extLst>
              <a:ext uri="{FF2B5EF4-FFF2-40B4-BE49-F238E27FC236}">
                <a16:creationId xmlns:a16="http://schemas.microsoft.com/office/drawing/2014/main" id="{E9B3B966-AD8A-EF19-A715-37D86FD496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976" y="410547"/>
            <a:ext cx="7536023" cy="5697008"/>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2A24A4D6-E543-94D1-FF88-6E323108B4A5}"/>
              </a:ext>
            </a:extLst>
          </p:cNvPr>
          <p:cNvSpPr>
            <a:spLocks noGrp="1"/>
          </p:cNvSpPr>
          <p:nvPr>
            <p:ph type="body" sz="half" idx="2"/>
          </p:nvPr>
        </p:nvSpPr>
        <p:spPr/>
        <p:txBody>
          <a:bodyPr>
            <a:normAutofit/>
          </a:bodyPr>
          <a:lstStyle/>
          <a:p>
            <a:r>
              <a:rPr lang="en-US" sz="1900" b="1" u="sng" dirty="0">
                <a:solidFill>
                  <a:srgbClr val="D1D5DB"/>
                </a:solidFill>
              </a:rPr>
              <a:t>Interpretation: </a:t>
            </a:r>
            <a:endParaRPr lang="en-US" sz="1900" b="0" i="0" dirty="0">
              <a:solidFill>
                <a:srgbClr val="D1D5DB"/>
              </a:solidFill>
              <a:effectLst/>
            </a:endParaRPr>
          </a:p>
          <a:p>
            <a:pPr algn="just"/>
            <a:r>
              <a:rPr lang="en-US" sz="1900" dirty="0">
                <a:solidFill>
                  <a:srgbClr val="D1D5DB"/>
                </a:solidFill>
              </a:rPr>
              <a:t>The loan amount has a positive relation with movable and immovable assets. The more the assets, the more the loan amount issued by the bank.</a:t>
            </a:r>
            <a:endParaRPr lang="en-IN" sz="1900" dirty="0">
              <a:solidFill>
                <a:srgbClr val="D1D5DB"/>
              </a:solidFill>
            </a:endParaRPr>
          </a:p>
        </p:txBody>
      </p:sp>
    </p:spTree>
    <p:extLst>
      <p:ext uri="{BB962C8B-B14F-4D97-AF65-F5344CB8AC3E}">
        <p14:creationId xmlns:p14="http://schemas.microsoft.com/office/powerpoint/2010/main" val="390538808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4D4D-3087-4D4B-8548-A5DD3A935999}"/>
              </a:ext>
            </a:extLst>
          </p:cNvPr>
          <p:cNvSpPr>
            <a:spLocks noGrp="1"/>
          </p:cNvSpPr>
          <p:nvPr>
            <p:ph type="title"/>
          </p:nvPr>
        </p:nvSpPr>
        <p:spPr>
          <a:xfrm>
            <a:off x="559491" y="513184"/>
            <a:ext cx="3517567" cy="1704701"/>
          </a:xfrm>
        </p:spPr>
        <p:txBody>
          <a:bodyPr/>
          <a:lstStyle/>
          <a:p>
            <a:pPr algn="ctr"/>
            <a:r>
              <a:rPr lang="en-US" dirty="0"/>
              <a:t>Loan Amount Vs </a:t>
            </a:r>
            <a:br>
              <a:rPr lang="en-US" dirty="0"/>
            </a:br>
            <a:r>
              <a:rPr lang="en-US" dirty="0"/>
              <a:t>Income</a:t>
            </a:r>
            <a:endParaRPr lang="en-IN" dirty="0"/>
          </a:p>
        </p:txBody>
      </p:sp>
      <p:pic>
        <p:nvPicPr>
          <p:cNvPr id="6" name="Content Placeholder 5">
            <a:extLst>
              <a:ext uri="{FF2B5EF4-FFF2-40B4-BE49-F238E27FC236}">
                <a16:creationId xmlns:a16="http://schemas.microsoft.com/office/drawing/2014/main" id="{9697A0E5-5682-CD74-B941-E524C5A6E8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6980" y="0"/>
            <a:ext cx="7535020" cy="3237722"/>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8C16F81F-0479-0F93-E604-3F60E04404C2}"/>
              </a:ext>
            </a:extLst>
          </p:cNvPr>
          <p:cNvSpPr>
            <a:spLocks noGrp="1"/>
          </p:cNvSpPr>
          <p:nvPr>
            <p:ph type="body" sz="half" idx="2"/>
          </p:nvPr>
        </p:nvSpPr>
        <p:spPr>
          <a:xfrm>
            <a:off x="270589" y="2687216"/>
            <a:ext cx="3946848" cy="3872204"/>
          </a:xfrm>
        </p:spPr>
        <p:txBody>
          <a:bodyPr>
            <a:normAutofit/>
          </a:bodyPr>
          <a:lstStyle/>
          <a:p>
            <a:r>
              <a:rPr lang="en-US" sz="1900" b="1" u="sng" dirty="0">
                <a:solidFill>
                  <a:srgbClr val="D1D5DB"/>
                </a:solidFill>
              </a:rPr>
              <a:t>Interpretation: </a:t>
            </a:r>
            <a:endParaRPr lang="en-US" sz="1900" b="0" i="0" dirty="0">
              <a:solidFill>
                <a:srgbClr val="D1D5DB"/>
              </a:solidFill>
              <a:effectLst/>
            </a:endParaRPr>
          </a:p>
          <a:p>
            <a:pPr algn="just"/>
            <a:r>
              <a:rPr lang="en-US" sz="1900" dirty="0">
                <a:solidFill>
                  <a:srgbClr val="D1D5DB"/>
                </a:solidFill>
              </a:rPr>
              <a:t>There exists a strong correlation between the loan amount and the annual income of the applicant. As the applicant's income increases, the loan amount also tends to increase. This correlation is directly proportional, indicating that the applicant's income plays a pivotal role in determining the required loan amount.</a:t>
            </a:r>
            <a:endParaRPr lang="en-IN" sz="1900" dirty="0">
              <a:solidFill>
                <a:srgbClr val="D1D5DB"/>
              </a:solidFill>
            </a:endParaRPr>
          </a:p>
        </p:txBody>
      </p:sp>
      <p:pic>
        <p:nvPicPr>
          <p:cNvPr id="8" name="Picture 7">
            <a:extLst>
              <a:ext uri="{FF2B5EF4-FFF2-40B4-BE49-F238E27FC236}">
                <a16:creationId xmlns:a16="http://schemas.microsoft.com/office/drawing/2014/main" id="{BDBDE30A-849E-14B9-284A-48E825A80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980" y="3429000"/>
            <a:ext cx="7535020" cy="3429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5557672"/>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37FF-334D-82AE-3D52-1C1FED013F16}"/>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3808DBC4-1434-1963-E045-64E1532ACCE4}"/>
              </a:ext>
            </a:extLst>
          </p:cNvPr>
          <p:cNvSpPr>
            <a:spLocks noGrp="1"/>
          </p:cNvSpPr>
          <p:nvPr>
            <p:ph idx="1"/>
          </p:nvPr>
        </p:nvSpPr>
        <p:spPr/>
        <p:txBody>
          <a:bodyPr>
            <a:normAutofit/>
          </a:bodyPr>
          <a:lstStyle/>
          <a:p>
            <a:pPr algn="just">
              <a:lnSpc>
                <a:spcPct val="150000"/>
              </a:lnSpc>
              <a:buFont typeface="Wingdings" panose="05000000000000000000" pitchFamily="2" charset="2"/>
              <a:buChar char="§"/>
            </a:pPr>
            <a:r>
              <a:rPr lang="en-US" sz="1800" dirty="0"/>
              <a:t>In the financial sector, analyzing loan approval is pivotal for both applicants and lending institutions. </a:t>
            </a:r>
          </a:p>
          <a:p>
            <a:pPr algn="just">
              <a:lnSpc>
                <a:spcPct val="150000"/>
              </a:lnSpc>
              <a:buFont typeface="Wingdings" panose="05000000000000000000" pitchFamily="2" charset="2"/>
              <a:buChar char="§"/>
            </a:pPr>
            <a:r>
              <a:rPr lang="en-US" sz="1800" dirty="0"/>
              <a:t>This project employs applicant data, encompassing variables such as loan amount, tenure, credit score, education, and assets, to scrutinize and understand the factors influencing the approval of a loan application by the bank. </a:t>
            </a:r>
          </a:p>
          <a:p>
            <a:pPr algn="just">
              <a:lnSpc>
                <a:spcPct val="150000"/>
              </a:lnSpc>
              <a:buFont typeface="Wingdings" panose="05000000000000000000" pitchFamily="2" charset="2"/>
              <a:buChar char="§"/>
            </a:pPr>
            <a:r>
              <a:rPr lang="en-US" sz="1800" dirty="0"/>
              <a:t>The goal is to unravel key insights that shed light on the intricate dynamics of loan approval, offering valuable perspectives for stakeholders navigating the complexities of financial evaluations.</a:t>
            </a:r>
          </a:p>
        </p:txBody>
      </p:sp>
    </p:spTree>
    <p:extLst>
      <p:ext uri="{BB962C8B-B14F-4D97-AF65-F5344CB8AC3E}">
        <p14:creationId xmlns:p14="http://schemas.microsoft.com/office/powerpoint/2010/main" val="2042598501"/>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EB8E3D-BB3E-D29E-15EB-F0B24D4FE5D5}"/>
              </a:ext>
            </a:extLst>
          </p:cNvPr>
          <p:cNvSpPr>
            <a:spLocks noGrp="1"/>
          </p:cNvSpPr>
          <p:nvPr>
            <p:ph type="title"/>
          </p:nvPr>
        </p:nvSpPr>
        <p:spPr>
          <a:xfrm>
            <a:off x="1097280" y="286603"/>
            <a:ext cx="10039738" cy="1450757"/>
          </a:xfrm>
        </p:spPr>
        <p:txBody>
          <a:bodyPr/>
          <a:lstStyle/>
          <a:p>
            <a:r>
              <a:rPr lang="en-US" dirty="0"/>
              <a:t>Machine Learning Algorithms</a:t>
            </a:r>
            <a:endParaRPr lang="en-IN" dirty="0"/>
          </a:p>
        </p:txBody>
      </p:sp>
      <p:sp>
        <p:nvSpPr>
          <p:cNvPr id="6" name="Content Placeholder 5">
            <a:extLst>
              <a:ext uri="{FF2B5EF4-FFF2-40B4-BE49-F238E27FC236}">
                <a16:creationId xmlns:a16="http://schemas.microsoft.com/office/drawing/2014/main" id="{4BD16A89-1052-5826-4359-E7BAF3BB0727}"/>
              </a:ext>
            </a:extLst>
          </p:cNvPr>
          <p:cNvSpPr>
            <a:spLocks noGrp="1"/>
          </p:cNvSpPr>
          <p:nvPr>
            <p:ph sz="half" idx="1"/>
          </p:nvPr>
        </p:nvSpPr>
        <p:spPr>
          <a:xfrm>
            <a:off x="1166327" y="2043403"/>
            <a:ext cx="10039738" cy="4292081"/>
          </a:xfrm>
        </p:spPr>
        <p:txBody>
          <a:bodyPr>
            <a:normAutofit fontScale="92500" lnSpcReduction="20000"/>
          </a:bodyPr>
          <a:lstStyle/>
          <a:p>
            <a:pPr algn="just"/>
            <a:r>
              <a:rPr lang="en-US" sz="2600" b="1" i="0" u="sng" dirty="0">
                <a:effectLst/>
              </a:rPr>
              <a:t>Logistics Regression:</a:t>
            </a:r>
          </a:p>
          <a:p>
            <a:pPr algn="just">
              <a:buFont typeface="Wingdings" panose="05000000000000000000" pitchFamily="2" charset="2"/>
              <a:buChar char="§"/>
            </a:pPr>
            <a:r>
              <a:rPr lang="en-US" sz="2100" b="0" i="0" dirty="0">
                <a:effectLst/>
              </a:rPr>
              <a:t>Logistic Regression is a binary classification algorithm used to predict the probability of an instance belonging to a specific class. </a:t>
            </a:r>
          </a:p>
          <a:p>
            <a:pPr algn="just">
              <a:buFont typeface="Wingdings" panose="05000000000000000000" pitchFamily="2" charset="2"/>
              <a:buChar char="§"/>
            </a:pPr>
            <a:r>
              <a:rPr lang="en-US" sz="2100" b="0" i="0" dirty="0">
                <a:effectLst/>
              </a:rPr>
              <a:t>It's efficient, interpretable, and commonly applied in scenarios with two categorical outcomes, such as loan approval or rejection.</a:t>
            </a:r>
          </a:p>
          <a:p>
            <a:pPr marL="0" indent="0" algn="just">
              <a:buNone/>
            </a:pPr>
            <a:endParaRPr lang="en-US" sz="2100" dirty="0"/>
          </a:p>
          <a:p>
            <a:pPr algn="just"/>
            <a:r>
              <a:rPr lang="en-US" sz="2600" b="1" u="sng" dirty="0"/>
              <a:t>Support Vector Machine Classifier(SVC):</a:t>
            </a:r>
          </a:p>
          <a:p>
            <a:pPr algn="just">
              <a:buFont typeface="Wingdings" panose="05000000000000000000" pitchFamily="2" charset="2"/>
              <a:buChar char="§"/>
            </a:pPr>
            <a:r>
              <a:rPr lang="en-US" sz="2100" dirty="0"/>
              <a:t>Support Vector Machine (SVM) is a powerful machine learning algorithm used for both classification and regression tasks. </a:t>
            </a:r>
          </a:p>
          <a:p>
            <a:pPr algn="just">
              <a:buFont typeface="Wingdings" panose="05000000000000000000" pitchFamily="2" charset="2"/>
              <a:buChar char="§"/>
            </a:pPr>
            <a:r>
              <a:rPr lang="en-US" sz="2100" dirty="0"/>
              <a:t>It works by finding the hyperplane that best separates different classes in the feature space, maximizing the margin between them.</a:t>
            </a:r>
          </a:p>
          <a:p>
            <a:pPr marL="0" indent="0" algn="just">
              <a:buNone/>
            </a:pPr>
            <a:endParaRPr lang="en-US" sz="2400" b="1" u="sng" dirty="0"/>
          </a:p>
          <a:p>
            <a:pPr marL="0" indent="0" algn="just">
              <a:buNone/>
            </a:pPr>
            <a:endParaRPr lang="en-US" dirty="0">
              <a:solidFill>
                <a:srgbClr val="D1D5DB"/>
              </a:solidFill>
              <a:latin typeface="Söhne"/>
            </a:endParaRPr>
          </a:p>
          <a:p>
            <a:pPr marL="0" indent="0" algn="just">
              <a:buNone/>
            </a:pPr>
            <a:endParaRPr lang="en-IN" dirty="0"/>
          </a:p>
        </p:txBody>
      </p:sp>
    </p:spTree>
    <p:extLst>
      <p:ext uri="{BB962C8B-B14F-4D97-AF65-F5344CB8AC3E}">
        <p14:creationId xmlns:p14="http://schemas.microsoft.com/office/powerpoint/2010/main" val="6180721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215F233-B423-CCA7-E56C-3C743E42FC18}"/>
              </a:ext>
            </a:extLst>
          </p:cNvPr>
          <p:cNvSpPr txBox="1"/>
          <p:nvPr/>
        </p:nvSpPr>
        <p:spPr>
          <a:xfrm>
            <a:off x="1097280" y="2015412"/>
            <a:ext cx="10058400" cy="4221669"/>
          </a:xfrm>
          <a:prstGeom prst="rect">
            <a:avLst/>
          </a:prstGeom>
          <a:noFill/>
        </p:spPr>
        <p:txBody>
          <a:bodyPr wrap="square" rtlCol="0">
            <a:spAutoFit/>
          </a:bodyPr>
          <a:lstStyle/>
          <a:p>
            <a:r>
              <a:rPr lang="en-US" sz="2400" b="1" u="sng" dirty="0"/>
              <a:t>Decision Tree Classifier:</a:t>
            </a:r>
          </a:p>
          <a:p>
            <a:pPr marL="91440" indent="-91440" algn="just">
              <a:spcBef>
                <a:spcPts val="1200"/>
              </a:spcBef>
              <a:spcAft>
                <a:spcPts val="200"/>
              </a:spcAft>
              <a:buClr>
                <a:schemeClr val="accent1"/>
              </a:buClr>
              <a:buSzPct val="100000"/>
              <a:buFont typeface="Wingdings" panose="05000000000000000000" pitchFamily="2" charset="2"/>
              <a:buChar char="§"/>
            </a:pPr>
            <a:r>
              <a:rPr lang="en-US" sz="1900" dirty="0">
                <a:solidFill>
                  <a:schemeClr val="tx1">
                    <a:lumMod val="75000"/>
                    <a:lumOff val="25000"/>
                  </a:schemeClr>
                </a:solidFill>
              </a:rPr>
              <a:t>Decision Tree is a tree-like model where each node represents a feature, each branch a decision, and each leaf an outcome. </a:t>
            </a:r>
          </a:p>
          <a:p>
            <a:pPr marL="91440" indent="-91440" algn="just">
              <a:spcBef>
                <a:spcPts val="1200"/>
              </a:spcBef>
              <a:spcAft>
                <a:spcPts val="200"/>
              </a:spcAft>
              <a:buClr>
                <a:schemeClr val="accent1"/>
              </a:buClr>
              <a:buSzPct val="100000"/>
              <a:buFont typeface="Wingdings" panose="05000000000000000000" pitchFamily="2" charset="2"/>
              <a:buChar char="§"/>
            </a:pPr>
            <a:r>
              <a:rPr lang="en-US" sz="1900" dirty="0">
                <a:solidFill>
                  <a:schemeClr val="tx1">
                    <a:lumMod val="75000"/>
                    <a:lumOff val="25000"/>
                  </a:schemeClr>
                </a:solidFill>
              </a:rPr>
              <a:t>It's widely used for classification tasks, providing a clear, interpretable decision-making structure.</a:t>
            </a:r>
          </a:p>
          <a:p>
            <a:pPr algn="just">
              <a:spcBef>
                <a:spcPts val="1200"/>
              </a:spcBef>
              <a:spcAft>
                <a:spcPts val="200"/>
              </a:spcAft>
              <a:buClr>
                <a:schemeClr val="accent1"/>
              </a:buClr>
              <a:buSzPct val="100000"/>
            </a:pPr>
            <a:endParaRPr lang="en-US" sz="1900" dirty="0">
              <a:solidFill>
                <a:schemeClr val="tx1">
                  <a:lumMod val="75000"/>
                  <a:lumOff val="25000"/>
                </a:schemeClr>
              </a:solidFill>
            </a:endParaRPr>
          </a:p>
          <a:p>
            <a:pPr>
              <a:spcBef>
                <a:spcPts val="1200"/>
              </a:spcBef>
              <a:spcAft>
                <a:spcPts val="200"/>
              </a:spcAft>
              <a:buClr>
                <a:schemeClr val="accent1"/>
              </a:buClr>
              <a:buSzPct val="100000"/>
            </a:pPr>
            <a:r>
              <a:rPr lang="en-US" sz="2400" b="1" u="sng" dirty="0"/>
              <a:t>Random Forest Classifier: </a:t>
            </a:r>
            <a:endParaRPr lang="en-US" dirty="0"/>
          </a:p>
          <a:p>
            <a:pPr marL="342900" indent="-342900" algn="just">
              <a:spcBef>
                <a:spcPts val="1200"/>
              </a:spcBef>
              <a:spcAft>
                <a:spcPts val="200"/>
              </a:spcAft>
              <a:buClr>
                <a:schemeClr val="accent1"/>
              </a:buClr>
              <a:buSzPct val="100000"/>
              <a:buFont typeface="Wingdings" panose="05000000000000000000" pitchFamily="2" charset="2"/>
              <a:buChar char="§"/>
            </a:pPr>
            <a:r>
              <a:rPr lang="en-US" sz="1900" dirty="0">
                <a:solidFill>
                  <a:schemeClr val="tx1">
                    <a:lumMod val="75000"/>
                    <a:lumOff val="25000"/>
                  </a:schemeClr>
                </a:solidFill>
              </a:rPr>
              <a:t>Random Forest is an ensemble learning method that constructs multiple decision trees during training and outputs the mode of the classes as the prediction. </a:t>
            </a:r>
          </a:p>
          <a:p>
            <a:pPr marL="342900" indent="-342900" algn="just">
              <a:spcBef>
                <a:spcPts val="1200"/>
              </a:spcBef>
              <a:spcAft>
                <a:spcPts val="200"/>
              </a:spcAft>
              <a:buClr>
                <a:schemeClr val="accent1"/>
              </a:buClr>
              <a:buSzPct val="100000"/>
              <a:buFont typeface="Wingdings" panose="05000000000000000000" pitchFamily="2" charset="2"/>
              <a:buChar char="§"/>
            </a:pPr>
            <a:r>
              <a:rPr lang="en-US" sz="1900" dirty="0">
                <a:solidFill>
                  <a:schemeClr val="tx1">
                    <a:lumMod val="75000"/>
                    <a:lumOff val="25000"/>
                  </a:schemeClr>
                </a:solidFill>
              </a:rPr>
              <a:t>It improves accuracy and robustness by combining predictions from multiple trees.</a:t>
            </a:r>
          </a:p>
        </p:txBody>
      </p:sp>
      <p:sp>
        <p:nvSpPr>
          <p:cNvPr id="11" name="Title 10">
            <a:extLst>
              <a:ext uri="{FF2B5EF4-FFF2-40B4-BE49-F238E27FC236}">
                <a16:creationId xmlns:a16="http://schemas.microsoft.com/office/drawing/2014/main" id="{98BA5863-9E30-762F-00E4-2059B2C73B43}"/>
              </a:ext>
            </a:extLst>
          </p:cNvPr>
          <p:cNvSpPr>
            <a:spLocks noGrp="1"/>
          </p:cNvSpPr>
          <p:nvPr>
            <p:ph type="title"/>
          </p:nvPr>
        </p:nvSpPr>
        <p:spPr/>
        <p:txBody>
          <a:bodyPr/>
          <a:lstStyle/>
          <a:p>
            <a:r>
              <a:rPr lang="en-US" dirty="0"/>
              <a:t>Machine Learning Algorithms</a:t>
            </a:r>
            <a:endParaRPr lang="en-IN" dirty="0"/>
          </a:p>
        </p:txBody>
      </p:sp>
    </p:spTree>
    <p:extLst>
      <p:ext uri="{BB962C8B-B14F-4D97-AF65-F5344CB8AC3E}">
        <p14:creationId xmlns:p14="http://schemas.microsoft.com/office/powerpoint/2010/main" val="179701483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3549AD-BFB5-5B91-19B5-596887E9FB75}"/>
              </a:ext>
            </a:extLst>
          </p:cNvPr>
          <p:cNvSpPr>
            <a:spLocks noGrp="1"/>
          </p:cNvSpPr>
          <p:nvPr>
            <p:ph type="title"/>
          </p:nvPr>
        </p:nvSpPr>
        <p:spPr/>
        <p:txBody>
          <a:bodyPr/>
          <a:lstStyle/>
          <a:p>
            <a:r>
              <a:rPr lang="en-US" dirty="0"/>
              <a:t>Machine Learning Algorithms</a:t>
            </a:r>
            <a:endParaRPr lang="en-IN" dirty="0"/>
          </a:p>
        </p:txBody>
      </p:sp>
      <p:sp>
        <p:nvSpPr>
          <p:cNvPr id="6" name="Content Placeholder 5">
            <a:extLst>
              <a:ext uri="{FF2B5EF4-FFF2-40B4-BE49-F238E27FC236}">
                <a16:creationId xmlns:a16="http://schemas.microsoft.com/office/drawing/2014/main" id="{5F84E48E-C6A9-57EB-C9ED-0058DAB7C231}"/>
              </a:ext>
            </a:extLst>
          </p:cNvPr>
          <p:cNvSpPr>
            <a:spLocks noGrp="1"/>
          </p:cNvSpPr>
          <p:nvPr>
            <p:ph idx="1"/>
          </p:nvPr>
        </p:nvSpPr>
        <p:spPr>
          <a:xfrm>
            <a:off x="1097280" y="2108201"/>
            <a:ext cx="10058400" cy="4189962"/>
          </a:xfrm>
        </p:spPr>
        <p:txBody>
          <a:bodyPr>
            <a:normAutofit/>
          </a:bodyPr>
          <a:lstStyle/>
          <a:p>
            <a:pPr>
              <a:lnSpc>
                <a:spcPct val="100000"/>
              </a:lnSpc>
            </a:pPr>
            <a:r>
              <a:rPr lang="en-US" sz="2400" b="1" u="sng" dirty="0">
                <a:solidFill>
                  <a:schemeClr val="tx1"/>
                </a:solidFill>
              </a:rPr>
              <a:t>Naïve Bayes Classifier:</a:t>
            </a:r>
          </a:p>
          <a:p>
            <a:pPr algn="just">
              <a:lnSpc>
                <a:spcPct val="100000"/>
              </a:lnSpc>
              <a:buFont typeface="Wingdings" panose="05000000000000000000" pitchFamily="2" charset="2"/>
              <a:buChar char="§"/>
            </a:pPr>
            <a:r>
              <a:rPr lang="en-US" dirty="0"/>
              <a:t>Naïve</a:t>
            </a:r>
            <a:r>
              <a:rPr lang="en-US" b="0" i="0" dirty="0">
                <a:effectLst/>
              </a:rPr>
              <a:t> Bayes is a probabilistic classification algorithm based on Bayes' theorem. </a:t>
            </a:r>
          </a:p>
          <a:p>
            <a:pPr algn="just">
              <a:buFont typeface="Wingdings" panose="05000000000000000000" pitchFamily="2" charset="2"/>
              <a:buChar char="§"/>
            </a:pPr>
            <a:r>
              <a:rPr lang="en-US" b="0" i="0" dirty="0">
                <a:effectLst/>
              </a:rPr>
              <a:t>It assumes independence between features, and despite its simplicity, it often performs well in various applications, such as text classification and spam filtering.</a:t>
            </a:r>
          </a:p>
          <a:p>
            <a:pPr marL="0" indent="0" algn="just">
              <a:buNone/>
            </a:pPr>
            <a:endParaRPr lang="en-US" dirty="0"/>
          </a:p>
          <a:p>
            <a:pPr marL="0" indent="0" algn="just">
              <a:lnSpc>
                <a:spcPct val="100000"/>
              </a:lnSpc>
              <a:buNone/>
            </a:pPr>
            <a:r>
              <a:rPr lang="en-US" sz="2400" b="1" u="sng" dirty="0">
                <a:solidFill>
                  <a:schemeClr val="tx1"/>
                </a:solidFill>
              </a:rPr>
              <a:t>KNN Classifier:</a:t>
            </a:r>
          </a:p>
          <a:p>
            <a:pPr algn="just">
              <a:lnSpc>
                <a:spcPct val="100000"/>
              </a:lnSpc>
              <a:buFont typeface="Wingdings" panose="05000000000000000000" pitchFamily="2" charset="2"/>
              <a:buChar char="§"/>
            </a:pPr>
            <a:r>
              <a:rPr lang="en-US" b="0" i="0" dirty="0">
                <a:effectLst/>
              </a:rPr>
              <a:t>K-Nearest Neighbors (KNN) is a simple and intuitive classification algorithm. </a:t>
            </a:r>
          </a:p>
          <a:p>
            <a:pPr algn="just">
              <a:buFont typeface="Wingdings" panose="05000000000000000000" pitchFamily="2" charset="2"/>
              <a:buChar char="§"/>
            </a:pPr>
            <a:r>
              <a:rPr lang="en-US" b="0" i="0" dirty="0">
                <a:effectLst/>
              </a:rPr>
              <a:t>It classifies a data point based on the majority class among its k nearest neighbors. It's effective in scenarios where the decision boundaries are not well-defined.</a:t>
            </a:r>
            <a:endParaRPr lang="en-US" b="1" u="sng" dirty="0"/>
          </a:p>
          <a:p>
            <a:pPr marL="0" indent="0" algn="just">
              <a:buNone/>
            </a:pPr>
            <a:endParaRPr lang="en-IN" sz="2400" b="1" u="sng" dirty="0">
              <a:solidFill>
                <a:schemeClr val="tx1"/>
              </a:solidFill>
            </a:endParaRPr>
          </a:p>
          <a:p>
            <a:pPr marL="0" indent="0" algn="just">
              <a:buNone/>
            </a:pPr>
            <a:endParaRPr lang="en-IN" sz="2400" b="1" u="sng" dirty="0">
              <a:solidFill>
                <a:schemeClr val="tx1"/>
              </a:solidFill>
            </a:endParaRPr>
          </a:p>
        </p:txBody>
      </p:sp>
    </p:spTree>
    <p:extLst>
      <p:ext uri="{BB962C8B-B14F-4D97-AF65-F5344CB8AC3E}">
        <p14:creationId xmlns:p14="http://schemas.microsoft.com/office/powerpoint/2010/main" val="3702161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654E56-C90E-CD9F-5F5A-43B87A5110D5}"/>
              </a:ext>
            </a:extLst>
          </p:cNvPr>
          <p:cNvSpPr>
            <a:spLocks noGrp="1"/>
          </p:cNvSpPr>
          <p:nvPr>
            <p:ph type="title"/>
          </p:nvPr>
        </p:nvSpPr>
        <p:spPr>
          <a:xfrm>
            <a:off x="662473" y="223934"/>
            <a:ext cx="10867053" cy="1168193"/>
          </a:xfrm>
        </p:spPr>
        <p:txBody>
          <a:bodyPr>
            <a:noAutofit/>
          </a:bodyPr>
          <a:lstStyle/>
          <a:p>
            <a:r>
              <a:rPr lang="en-US" dirty="0"/>
              <a:t>Model Evaluation</a:t>
            </a:r>
            <a:br>
              <a:rPr lang="en-US" dirty="0"/>
            </a:br>
            <a:r>
              <a:rPr lang="en-US" sz="2400" u="sng" dirty="0"/>
              <a:t>Confusion Matrix</a:t>
            </a:r>
            <a:endParaRPr lang="en-IN" sz="2400" u="sng" dirty="0"/>
          </a:p>
        </p:txBody>
      </p:sp>
      <p:pic>
        <p:nvPicPr>
          <p:cNvPr id="8" name="Content Placeholder 7">
            <a:extLst>
              <a:ext uri="{FF2B5EF4-FFF2-40B4-BE49-F238E27FC236}">
                <a16:creationId xmlns:a16="http://schemas.microsoft.com/office/drawing/2014/main" id="{15472997-CA87-5899-1866-9019A37D0AB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2750"/>
          <a:stretch/>
        </p:blipFill>
        <p:spPr>
          <a:xfrm>
            <a:off x="0" y="1511558"/>
            <a:ext cx="12192000" cy="50385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31165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C0197A-73AF-76B8-5636-C3E9011630F4}"/>
              </a:ext>
            </a:extLst>
          </p:cNvPr>
          <p:cNvPicPr>
            <a:picLocks noChangeAspect="1"/>
          </p:cNvPicPr>
          <p:nvPr/>
        </p:nvPicPr>
        <p:blipFill rotWithShape="1">
          <a:blip r:embed="rId2">
            <a:extLst>
              <a:ext uri="{28A0092B-C50C-407E-A947-70E740481C1C}">
                <a14:useLocalDpi xmlns:a14="http://schemas.microsoft.com/office/drawing/2010/main" val="0"/>
              </a:ext>
            </a:extLst>
          </a:blip>
          <a:srcRect t="66803"/>
          <a:stretch/>
        </p:blipFill>
        <p:spPr>
          <a:xfrm>
            <a:off x="0" y="0"/>
            <a:ext cx="12192000" cy="333102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FEEDADF-B463-BF04-8555-16E8461DFACD}"/>
              </a:ext>
            </a:extLst>
          </p:cNvPr>
          <p:cNvSpPr txBox="1"/>
          <p:nvPr/>
        </p:nvSpPr>
        <p:spPr>
          <a:xfrm>
            <a:off x="796212" y="3666930"/>
            <a:ext cx="10876383" cy="2670218"/>
          </a:xfrm>
          <a:prstGeom prst="rect">
            <a:avLst/>
          </a:prstGeom>
          <a:noFill/>
        </p:spPr>
        <p:txBody>
          <a:bodyPr wrap="square" rtlCol="0">
            <a:spAutoFit/>
          </a:bodyPr>
          <a:lstStyle/>
          <a:p>
            <a:pPr algn="just">
              <a:lnSpc>
                <a:spcPct val="150000"/>
              </a:lnSpc>
            </a:pPr>
            <a:r>
              <a:rPr lang="en-US" sz="1900" b="1" i="0" u="sng" dirty="0">
                <a:solidFill>
                  <a:schemeClr val="tx1">
                    <a:lumMod val="75000"/>
                    <a:lumOff val="25000"/>
                  </a:schemeClr>
                </a:solidFill>
                <a:effectLst/>
              </a:rPr>
              <a:t>Interpretation:</a:t>
            </a:r>
          </a:p>
          <a:p>
            <a:pPr algn="just">
              <a:lnSpc>
                <a:spcPct val="150000"/>
              </a:lnSpc>
            </a:pPr>
            <a:r>
              <a:rPr lang="en-US" sz="1900" b="0" i="0" dirty="0">
                <a:solidFill>
                  <a:schemeClr val="tx1">
                    <a:lumMod val="75000"/>
                    <a:lumOff val="25000"/>
                  </a:schemeClr>
                </a:solidFill>
                <a:effectLst/>
              </a:rPr>
              <a:t>The heatmap reveals distribution of true positives and true negatives in different ML models. Logistic regression and support vector classifiers show 505 combined false positives and false negatives. In contrast, decision tree and random forest classifiers exhibit superior performance with only 49 occurrences. Naive Bayes shows 103 instances, and KNN demonstrates 121. Accuracy-wise, decision tree and random forest classifiers outperform other models.</a:t>
            </a:r>
            <a:endParaRPr lang="en-IN" sz="1900" dirty="0">
              <a:solidFill>
                <a:schemeClr val="tx1">
                  <a:lumMod val="75000"/>
                  <a:lumOff val="25000"/>
                </a:schemeClr>
              </a:solidFill>
            </a:endParaRPr>
          </a:p>
        </p:txBody>
      </p:sp>
    </p:spTree>
    <p:extLst>
      <p:ext uri="{BB962C8B-B14F-4D97-AF65-F5344CB8AC3E}">
        <p14:creationId xmlns:p14="http://schemas.microsoft.com/office/powerpoint/2010/main" val="32249839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D995-BE8D-8C76-4D0D-5E5AFCEE23D8}"/>
              </a:ext>
            </a:extLst>
          </p:cNvPr>
          <p:cNvSpPr>
            <a:spLocks noGrp="1"/>
          </p:cNvSpPr>
          <p:nvPr>
            <p:ph type="title" idx="4294967295"/>
          </p:nvPr>
        </p:nvSpPr>
        <p:spPr>
          <a:xfrm>
            <a:off x="1066800" y="279562"/>
            <a:ext cx="10058400" cy="533400"/>
          </a:xfrm>
        </p:spPr>
        <p:txBody>
          <a:bodyPr>
            <a:normAutofit/>
          </a:bodyPr>
          <a:lstStyle/>
          <a:p>
            <a:r>
              <a:rPr lang="en-US" sz="2400" u="sng" dirty="0"/>
              <a:t>Distribution Plot</a:t>
            </a:r>
            <a:endParaRPr lang="en-IN" sz="2400" u="sng" dirty="0"/>
          </a:p>
        </p:txBody>
      </p:sp>
      <p:pic>
        <p:nvPicPr>
          <p:cNvPr id="5" name="Picture 4">
            <a:extLst>
              <a:ext uri="{FF2B5EF4-FFF2-40B4-BE49-F238E27FC236}">
                <a16:creationId xmlns:a16="http://schemas.microsoft.com/office/drawing/2014/main" id="{A89F771A-83EF-7BF8-A85F-17C0C227F17A}"/>
              </a:ext>
            </a:extLst>
          </p:cNvPr>
          <p:cNvPicPr>
            <a:picLocks noChangeAspect="1"/>
          </p:cNvPicPr>
          <p:nvPr/>
        </p:nvPicPr>
        <p:blipFill rotWithShape="1">
          <a:blip r:embed="rId2">
            <a:extLst>
              <a:ext uri="{28A0092B-C50C-407E-A947-70E740481C1C}">
                <a14:useLocalDpi xmlns:a14="http://schemas.microsoft.com/office/drawing/2010/main" val="0"/>
              </a:ext>
            </a:extLst>
          </a:blip>
          <a:srcRect b="32517"/>
          <a:stretch/>
        </p:blipFill>
        <p:spPr>
          <a:xfrm>
            <a:off x="1" y="970383"/>
            <a:ext cx="12192000" cy="54397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95310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D116B5-3741-3712-B5EB-CDCED5BAC8B9}"/>
              </a:ext>
            </a:extLst>
          </p:cNvPr>
          <p:cNvPicPr>
            <a:picLocks noChangeAspect="1"/>
          </p:cNvPicPr>
          <p:nvPr/>
        </p:nvPicPr>
        <p:blipFill rotWithShape="1">
          <a:blip r:embed="rId2">
            <a:extLst>
              <a:ext uri="{28A0092B-C50C-407E-A947-70E740481C1C}">
                <a14:useLocalDpi xmlns:a14="http://schemas.microsoft.com/office/drawing/2010/main" val="0"/>
              </a:ext>
            </a:extLst>
          </a:blip>
          <a:srcRect t="67074"/>
          <a:stretch/>
        </p:blipFill>
        <p:spPr>
          <a:xfrm>
            <a:off x="0" y="0"/>
            <a:ext cx="12192000" cy="2995126"/>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29A83CD-2E70-D652-1F54-E95635FCB6A5}"/>
              </a:ext>
            </a:extLst>
          </p:cNvPr>
          <p:cNvSpPr txBox="1"/>
          <p:nvPr/>
        </p:nvSpPr>
        <p:spPr>
          <a:xfrm>
            <a:off x="970383" y="3741576"/>
            <a:ext cx="10674221" cy="2070054"/>
          </a:xfrm>
          <a:prstGeom prst="rect">
            <a:avLst/>
          </a:prstGeom>
          <a:noFill/>
        </p:spPr>
        <p:txBody>
          <a:bodyPr wrap="square" rtlCol="0">
            <a:spAutoFit/>
          </a:bodyPr>
          <a:lstStyle/>
          <a:p>
            <a:r>
              <a:rPr lang="en-US" sz="1900" b="1" i="0" u="sng" dirty="0">
                <a:solidFill>
                  <a:schemeClr val="tx1">
                    <a:lumMod val="75000"/>
                    <a:lumOff val="25000"/>
                  </a:schemeClr>
                </a:solidFill>
                <a:effectLst/>
              </a:rPr>
              <a:t>Interpretation:</a:t>
            </a:r>
            <a:endParaRPr lang="en-US" sz="1900" b="0" i="0" dirty="0">
              <a:solidFill>
                <a:srgbClr val="000000"/>
              </a:solidFill>
              <a:effectLst/>
              <a:latin typeface="Helvetica Neue"/>
            </a:endParaRPr>
          </a:p>
          <a:p>
            <a:pPr algn="just">
              <a:lnSpc>
                <a:spcPct val="150000"/>
              </a:lnSpc>
            </a:pPr>
            <a:r>
              <a:rPr lang="en-US" sz="1900" dirty="0">
                <a:solidFill>
                  <a:schemeClr val="tx1">
                    <a:lumMod val="75000"/>
                    <a:lumOff val="25000"/>
                  </a:schemeClr>
                </a:solidFill>
              </a:rPr>
              <a:t>The distribution plots for all models reveal comparable patterns, indicating similar distributions of predicted and actual values across different machine learning models. However, distinct differences are observed in the distribution density for Logistic Regression and SVM compared to the other models. These variations suggest unique characteristics in the prediction patterns of these two models.</a:t>
            </a:r>
            <a:endParaRPr lang="en-IN" sz="1900" dirty="0">
              <a:solidFill>
                <a:schemeClr val="tx1">
                  <a:lumMod val="75000"/>
                  <a:lumOff val="25000"/>
                </a:schemeClr>
              </a:solidFill>
            </a:endParaRPr>
          </a:p>
        </p:txBody>
      </p:sp>
    </p:spTree>
    <p:extLst>
      <p:ext uri="{BB962C8B-B14F-4D97-AF65-F5344CB8AC3E}">
        <p14:creationId xmlns:p14="http://schemas.microsoft.com/office/powerpoint/2010/main" val="209062042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24C7-9F35-7E24-618B-0293D59C25FB}"/>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9032E271-09AA-254B-C34E-49ADC90ED245}"/>
              </a:ext>
            </a:extLst>
          </p:cNvPr>
          <p:cNvSpPr>
            <a:spLocks noGrp="1"/>
          </p:cNvSpPr>
          <p:nvPr>
            <p:ph idx="1"/>
          </p:nvPr>
        </p:nvSpPr>
        <p:spPr>
          <a:xfrm>
            <a:off x="867747" y="1996751"/>
            <a:ext cx="11019453" cy="4665305"/>
          </a:xfrm>
        </p:spPr>
        <p:txBody>
          <a:bodyPr>
            <a:normAutofit/>
          </a:bodyPr>
          <a:lstStyle/>
          <a:p>
            <a:pPr algn="just">
              <a:lnSpc>
                <a:spcPct val="100000"/>
              </a:lnSpc>
              <a:buFont typeface="Wingdings" panose="05000000000000000000" pitchFamily="2" charset="2"/>
              <a:buChar char="Ø"/>
            </a:pPr>
            <a:r>
              <a:rPr lang="en-US" b="0" i="0" dirty="0">
                <a:effectLst/>
              </a:rPr>
              <a:t>Through the exploratory data analysis, several key factors have been identified as significant contributors to the loan approval process: </a:t>
            </a:r>
          </a:p>
          <a:p>
            <a:pPr marL="0" indent="0" algn="just">
              <a:lnSpc>
                <a:spcPct val="100000"/>
              </a:lnSpc>
              <a:buNone/>
            </a:pPr>
            <a:endParaRPr lang="en-US" dirty="0"/>
          </a:p>
          <a:p>
            <a:pPr marL="0" indent="0">
              <a:lnSpc>
                <a:spcPct val="100000"/>
              </a:lnSpc>
              <a:buNone/>
            </a:pPr>
            <a:br>
              <a:rPr lang="en-US" dirty="0"/>
            </a:br>
            <a:endParaRPr lang="en-US" dirty="0"/>
          </a:p>
          <a:p>
            <a:pPr marL="0" indent="0">
              <a:lnSpc>
                <a:spcPct val="100000"/>
              </a:lnSpc>
              <a:buNone/>
            </a:pPr>
            <a:endParaRPr lang="en-US" b="0" i="0" dirty="0">
              <a:solidFill>
                <a:srgbClr val="D1D5DB"/>
              </a:solidFill>
              <a:effectLst/>
              <a:latin typeface="Söhne"/>
            </a:endParaRPr>
          </a:p>
          <a:p>
            <a:pPr marL="0" indent="0">
              <a:lnSpc>
                <a:spcPct val="100000"/>
              </a:lnSpc>
              <a:buNone/>
            </a:pPr>
            <a:endParaRPr lang="en-US" b="0" i="0" dirty="0">
              <a:solidFill>
                <a:srgbClr val="D1D5DB"/>
              </a:solidFill>
              <a:effectLst/>
              <a:latin typeface="Söhne"/>
            </a:endParaRPr>
          </a:p>
          <a:p>
            <a:pPr algn="just">
              <a:lnSpc>
                <a:spcPct val="100000"/>
              </a:lnSpc>
              <a:buFont typeface="Wingdings" panose="05000000000000000000" pitchFamily="2" charset="2"/>
              <a:buChar char="Ø"/>
            </a:pPr>
            <a:r>
              <a:rPr lang="en-US" b="0" i="0" dirty="0">
                <a:effectLst/>
              </a:rPr>
              <a:t>Decision Tree and Random Forest Classifiers achieve superior performance with 96% accuracy, leveraging their transparent structure and ensemble approach. </a:t>
            </a:r>
          </a:p>
          <a:p>
            <a:pPr algn="just">
              <a:lnSpc>
                <a:spcPct val="100000"/>
              </a:lnSpc>
              <a:buFont typeface="Wingdings" panose="05000000000000000000" pitchFamily="2" charset="2"/>
              <a:buChar char="Ø"/>
            </a:pPr>
            <a:r>
              <a:rPr lang="en-US" b="0" i="0" dirty="0">
                <a:effectLst/>
              </a:rPr>
              <a:t>Logistic Regression, SVM, Naive Bayes, and KNN exhibit accuracies between 60% and 92%, indicating potential limitations.</a:t>
            </a:r>
            <a:endParaRPr lang="en-IN" dirty="0"/>
          </a:p>
        </p:txBody>
      </p:sp>
      <p:sp>
        <p:nvSpPr>
          <p:cNvPr id="4" name="TextBox 3">
            <a:extLst>
              <a:ext uri="{FF2B5EF4-FFF2-40B4-BE49-F238E27FC236}">
                <a16:creationId xmlns:a16="http://schemas.microsoft.com/office/drawing/2014/main" id="{B2955B13-FC68-B000-7269-03CD1480223A}"/>
              </a:ext>
            </a:extLst>
          </p:cNvPr>
          <p:cNvSpPr txBox="1"/>
          <p:nvPr/>
        </p:nvSpPr>
        <p:spPr>
          <a:xfrm>
            <a:off x="1231641" y="2668554"/>
            <a:ext cx="10655559" cy="2092881"/>
          </a:xfrm>
          <a:prstGeom prst="rect">
            <a:avLst/>
          </a:prstGeom>
          <a:noFill/>
        </p:spPr>
        <p:txBody>
          <a:bodyPr wrap="square" rtlCol="0">
            <a:spAutoFit/>
          </a:bodyPr>
          <a:lstStyle/>
          <a:p>
            <a:pPr marL="91440" indent="-91440" algn="just">
              <a:spcBef>
                <a:spcPts val="1200"/>
              </a:spcBef>
              <a:spcAft>
                <a:spcPts val="200"/>
              </a:spcAft>
              <a:buClr>
                <a:schemeClr val="accent1"/>
              </a:buClr>
              <a:buSzPct val="100000"/>
              <a:buFont typeface="Wingdings" panose="05000000000000000000" pitchFamily="2" charset="2"/>
              <a:buChar char="§"/>
            </a:pPr>
            <a:r>
              <a:rPr lang="en-US" sz="1900" b="1" dirty="0">
                <a:solidFill>
                  <a:schemeClr val="tx1">
                    <a:lumMod val="75000"/>
                    <a:lumOff val="25000"/>
                  </a:schemeClr>
                </a:solidFill>
              </a:rPr>
              <a:t>CIBIL Score</a:t>
            </a:r>
            <a:r>
              <a:rPr lang="en-US" sz="1900" dirty="0">
                <a:solidFill>
                  <a:schemeClr val="tx1">
                    <a:lumMod val="75000"/>
                    <a:lumOff val="25000"/>
                  </a:schemeClr>
                </a:solidFill>
              </a:rPr>
              <a:t>: Higher scores correlate with a greater likelihood of loan approval.</a:t>
            </a:r>
          </a:p>
          <a:p>
            <a:pPr marL="91440" indent="-91440" algn="just">
              <a:spcBef>
                <a:spcPts val="1200"/>
              </a:spcBef>
              <a:spcAft>
                <a:spcPts val="200"/>
              </a:spcAft>
              <a:buClr>
                <a:schemeClr val="accent1"/>
              </a:buClr>
              <a:buSzPct val="100000"/>
              <a:buFont typeface="Wingdings" panose="05000000000000000000" pitchFamily="2" charset="2"/>
              <a:buChar char="§"/>
            </a:pPr>
            <a:r>
              <a:rPr lang="en-US" sz="1900" b="1" dirty="0">
                <a:solidFill>
                  <a:schemeClr val="tx1">
                    <a:lumMod val="75000"/>
                    <a:lumOff val="25000"/>
                  </a:schemeClr>
                </a:solidFill>
              </a:rPr>
              <a:t>Number of Dependents</a:t>
            </a:r>
            <a:r>
              <a:rPr lang="en-US" sz="1900" dirty="0">
                <a:solidFill>
                  <a:schemeClr val="tx1">
                    <a:lumMod val="75000"/>
                    <a:lumOff val="25000"/>
                  </a:schemeClr>
                </a:solidFill>
              </a:rPr>
              <a:t>: More dependents suggest a decreased likelihood of approval. </a:t>
            </a:r>
          </a:p>
          <a:p>
            <a:pPr marL="91440" indent="-91440" algn="just">
              <a:spcBef>
                <a:spcPts val="1200"/>
              </a:spcBef>
              <a:spcAft>
                <a:spcPts val="200"/>
              </a:spcAft>
              <a:buClr>
                <a:schemeClr val="accent1"/>
              </a:buClr>
              <a:buSzPct val="100000"/>
              <a:buFont typeface="Wingdings" panose="05000000000000000000" pitchFamily="2" charset="2"/>
              <a:buChar char="§"/>
            </a:pPr>
            <a:r>
              <a:rPr lang="en-US" sz="1900" b="1" dirty="0">
                <a:solidFill>
                  <a:schemeClr val="tx1">
                    <a:lumMod val="75000"/>
                    <a:lumOff val="25000"/>
                  </a:schemeClr>
                </a:solidFill>
              </a:rPr>
              <a:t>Assets</a:t>
            </a:r>
            <a:r>
              <a:rPr lang="en-US" sz="1900" dirty="0">
                <a:solidFill>
                  <a:schemeClr val="tx1">
                    <a:lumMod val="75000"/>
                    <a:lumOff val="25000"/>
                  </a:schemeClr>
                </a:solidFill>
              </a:rPr>
              <a:t>: Higher ownership of movable and immovable assets increases the chance of approval.</a:t>
            </a:r>
          </a:p>
          <a:p>
            <a:pPr marL="91440" indent="-91440" algn="just">
              <a:spcBef>
                <a:spcPts val="1200"/>
              </a:spcBef>
              <a:spcAft>
                <a:spcPts val="200"/>
              </a:spcAft>
              <a:buClr>
                <a:schemeClr val="accent1"/>
              </a:buClr>
              <a:buSzPct val="100000"/>
              <a:buFont typeface="Wingdings" panose="05000000000000000000" pitchFamily="2" charset="2"/>
              <a:buChar char="§"/>
            </a:pPr>
            <a:r>
              <a:rPr lang="en-US" sz="1900" b="1" dirty="0">
                <a:solidFill>
                  <a:schemeClr val="tx1">
                    <a:lumMod val="75000"/>
                    <a:lumOff val="25000"/>
                  </a:schemeClr>
                </a:solidFill>
              </a:rPr>
              <a:t>Loan Amount and Tenure</a:t>
            </a:r>
            <a:r>
              <a:rPr lang="en-US" sz="1900" dirty="0">
                <a:solidFill>
                  <a:schemeClr val="tx1">
                    <a:lumMod val="75000"/>
                    <a:lumOff val="25000"/>
                  </a:schemeClr>
                </a:solidFill>
              </a:rPr>
              <a:t>: Higher amounts with shorter tenures correlate with increased approval chances.</a:t>
            </a:r>
            <a:endParaRPr lang="en-IN" sz="1900" dirty="0">
              <a:solidFill>
                <a:schemeClr val="tx1">
                  <a:lumMod val="75000"/>
                  <a:lumOff val="25000"/>
                </a:schemeClr>
              </a:solidFill>
            </a:endParaRPr>
          </a:p>
        </p:txBody>
      </p:sp>
    </p:spTree>
    <p:extLst>
      <p:ext uri="{BB962C8B-B14F-4D97-AF65-F5344CB8AC3E}">
        <p14:creationId xmlns:p14="http://schemas.microsoft.com/office/powerpoint/2010/main" val="1986798933"/>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4095135-BFE6-43E6-AE25-F808C7601D60}"/>
              </a:ext>
            </a:extLst>
          </p:cNvPr>
          <p:cNvSpPr txBox="1"/>
          <p:nvPr/>
        </p:nvSpPr>
        <p:spPr>
          <a:xfrm>
            <a:off x="985934" y="2062886"/>
            <a:ext cx="11206066" cy="1938992"/>
          </a:xfrm>
          <a:prstGeom prst="rect">
            <a:avLst/>
          </a:prstGeom>
          <a:noFill/>
        </p:spPr>
        <p:txBody>
          <a:bodyPr wrap="square" rtlCol="0">
            <a:spAutoFit/>
            <a:scene3d>
              <a:camera prst="perspectiveContrastingRightFacing"/>
              <a:lightRig rig="harsh" dir="t"/>
            </a:scene3d>
            <a:sp3d extrusionH="57150" prstMaterial="matte">
              <a:bevelT w="63500" h="12700" prst="angle"/>
              <a:contourClr>
                <a:schemeClr val="bg1">
                  <a:lumMod val="65000"/>
                </a:schemeClr>
              </a:contourClr>
            </a:sp3d>
          </a:bodyPr>
          <a:lstStyle/>
          <a:p>
            <a:r>
              <a:rPr lang="en-US" sz="1200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dir="2700000" algn="tl" rotWithShape="0">
                    <a:prstClr val="black">
                      <a:alpha val="40000"/>
                    </a:prstClr>
                  </a:outerShdw>
                  <a:reflection blurRad="6350" stA="55000" endA="50" endPos="85000" dir="5400000" sy="-100000" algn="bl" rotWithShape="0"/>
                </a:effectLst>
                <a:latin typeface="+mj-lt"/>
              </a:rPr>
              <a:t>THANK YOU!</a:t>
            </a:r>
            <a:endParaRPr lang="en-IN" sz="1200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dir="2700000" algn="tl" rotWithShape="0">
                  <a:prstClr val="black">
                    <a:alpha val="40000"/>
                  </a:prstClr>
                </a:outerShdw>
                <a:reflection blurRad="6350" stA="55000" endA="50" endPos="85000" dir="5400000" sy="-100000" algn="bl" rotWithShape="0"/>
              </a:effectLst>
              <a:latin typeface="+mj-lt"/>
            </a:endParaRPr>
          </a:p>
        </p:txBody>
      </p:sp>
    </p:spTree>
    <p:extLst>
      <p:ext uri="{BB962C8B-B14F-4D97-AF65-F5344CB8AC3E}">
        <p14:creationId xmlns:p14="http://schemas.microsoft.com/office/powerpoint/2010/main" val="10375215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33EE-D8F6-9154-786F-F1C84B52911A}"/>
              </a:ext>
            </a:extLst>
          </p:cNvPr>
          <p:cNvSpPr>
            <a:spLocks noGrp="1"/>
          </p:cNvSpPr>
          <p:nvPr>
            <p:ph type="title"/>
          </p:nvPr>
        </p:nvSpPr>
        <p:spPr/>
        <p:txBody>
          <a:bodyPr/>
          <a:lstStyle/>
          <a:p>
            <a:r>
              <a:rPr lang="en-US" dirty="0"/>
              <a:t>Objective </a:t>
            </a:r>
            <a:endParaRPr lang="en-IN" dirty="0"/>
          </a:p>
        </p:txBody>
      </p:sp>
      <p:sp>
        <p:nvSpPr>
          <p:cNvPr id="3" name="Content Placeholder 2">
            <a:extLst>
              <a:ext uri="{FF2B5EF4-FFF2-40B4-BE49-F238E27FC236}">
                <a16:creationId xmlns:a16="http://schemas.microsoft.com/office/drawing/2014/main" id="{2C191356-93C8-3134-B890-0B35E108A4A1}"/>
              </a:ext>
            </a:extLst>
          </p:cNvPr>
          <p:cNvSpPr>
            <a:spLocks noGrp="1"/>
          </p:cNvSpPr>
          <p:nvPr>
            <p:ph idx="1"/>
          </p:nvPr>
        </p:nvSpPr>
        <p:spPr/>
        <p:txBody>
          <a:bodyPr>
            <a:normAutofit/>
          </a:bodyPr>
          <a:lstStyle/>
          <a:p>
            <a:pPr algn="just">
              <a:lnSpc>
                <a:spcPct val="150000"/>
              </a:lnSpc>
              <a:buFont typeface="Wingdings" panose="05000000000000000000" pitchFamily="2" charset="2"/>
              <a:buChar char="§"/>
            </a:pPr>
            <a:r>
              <a:rPr lang="en-US" sz="1800" dirty="0"/>
              <a:t>The primary objective is to develop a predictive model that can analyze applicant information and determine the likelihood of loan approval.</a:t>
            </a:r>
          </a:p>
          <a:p>
            <a:pPr algn="just">
              <a:lnSpc>
                <a:spcPct val="150000"/>
              </a:lnSpc>
              <a:buFont typeface="Wingdings" panose="05000000000000000000" pitchFamily="2" charset="2"/>
              <a:buChar char="§"/>
            </a:pPr>
            <a:r>
              <a:rPr lang="en-US" sz="1800" dirty="0"/>
              <a:t>This model will not only offer valuable insights into the intricate factors steering loan approval decisions but also empower the bank to strategically prioritize services.</a:t>
            </a:r>
          </a:p>
          <a:p>
            <a:pPr algn="just">
              <a:lnSpc>
                <a:spcPct val="150000"/>
              </a:lnSpc>
              <a:buFont typeface="Wingdings" panose="05000000000000000000" pitchFamily="2" charset="2"/>
              <a:buChar char="§"/>
            </a:pPr>
            <a:r>
              <a:rPr lang="en-US" sz="1800" dirty="0"/>
              <a:t> By focusing on customers with a higher probability of approval, the bank aims to enhance its operational efficiency and deliver tailored financial solutions that align with individual needs and preferences.</a:t>
            </a:r>
            <a:endParaRPr lang="en-IN" sz="1800" dirty="0"/>
          </a:p>
        </p:txBody>
      </p:sp>
    </p:spTree>
    <p:extLst>
      <p:ext uri="{BB962C8B-B14F-4D97-AF65-F5344CB8AC3E}">
        <p14:creationId xmlns:p14="http://schemas.microsoft.com/office/powerpoint/2010/main" val="283379600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C18E9-3D28-3ADB-4466-B87452DB486C}"/>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1F53ABF4-2D02-25ED-8568-8B60EE5EB496}"/>
              </a:ext>
            </a:extLst>
          </p:cNvPr>
          <p:cNvSpPr>
            <a:spLocks noGrp="1"/>
          </p:cNvSpPr>
          <p:nvPr>
            <p:ph idx="1"/>
          </p:nvPr>
        </p:nvSpPr>
        <p:spPr>
          <a:xfrm>
            <a:off x="1097280" y="2108201"/>
            <a:ext cx="10058400" cy="4105987"/>
          </a:xfrm>
        </p:spPr>
        <p:txBody>
          <a:bodyPr>
            <a:normAutofit/>
          </a:bodyPr>
          <a:lstStyle/>
          <a:p>
            <a:pPr algn="just">
              <a:lnSpc>
                <a:spcPct val="150000"/>
              </a:lnSpc>
              <a:buFont typeface="Wingdings" panose="05000000000000000000" pitchFamily="2" charset="2"/>
              <a:buChar char="§"/>
            </a:pPr>
            <a:r>
              <a:rPr lang="en-US" sz="1800" dirty="0"/>
              <a:t>In the banking sector, loan distribution is a core business function, constituting a significant portion of a bank's assets and profits. </a:t>
            </a:r>
          </a:p>
          <a:p>
            <a:pPr algn="just">
              <a:lnSpc>
                <a:spcPct val="150000"/>
              </a:lnSpc>
              <a:buFont typeface="Wingdings" panose="05000000000000000000" pitchFamily="2" charset="2"/>
              <a:buChar char="§"/>
            </a:pPr>
            <a:r>
              <a:rPr lang="en-US" sz="1800" dirty="0"/>
              <a:t>While the current loan approval process involves thorough verification, there is a need to ensure the chosen applicant is the most deserving. </a:t>
            </a:r>
          </a:p>
          <a:p>
            <a:pPr algn="just">
              <a:lnSpc>
                <a:spcPct val="150000"/>
              </a:lnSpc>
              <a:buFont typeface="Wingdings" panose="05000000000000000000" pitchFamily="2" charset="2"/>
              <a:buChar char="§"/>
            </a:pPr>
            <a:r>
              <a:rPr lang="en-US" sz="1800" dirty="0"/>
              <a:t>This project aims to predict applicant safety, automating the validation process through machine learning. </a:t>
            </a:r>
          </a:p>
          <a:p>
            <a:pPr algn="just">
              <a:lnSpc>
                <a:spcPct val="150000"/>
              </a:lnSpc>
              <a:buFont typeface="Wingdings" panose="05000000000000000000" pitchFamily="2" charset="2"/>
              <a:buChar char="§"/>
            </a:pPr>
            <a:r>
              <a:rPr lang="en-US" sz="1800" dirty="0"/>
              <a:t>The motivation lies in enhancing the precision and efficiency of loan approval, aligning with the bank's commitment to secure and prudent investments.</a:t>
            </a:r>
            <a:endParaRPr lang="en-IN" sz="1800" dirty="0"/>
          </a:p>
        </p:txBody>
      </p:sp>
    </p:spTree>
    <p:extLst>
      <p:ext uri="{BB962C8B-B14F-4D97-AF65-F5344CB8AC3E}">
        <p14:creationId xmlns:p14="http://schemas.microsoft.com/office/powerpoint/2010/main" val="978417607"/>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E2AC-3202-DB4C-9949-67EF13C4AD84}"/>
              </a:ext>
            </a:extLst>
          </p:cNvPr>
          <p:cNvSpPr>
            <a:spLocks noGrp="1"/>
          </p:cNvSpPr>
          <p:nvPr>
            <p:ph type="title"/>
          </p:nvPr>
        </p:nvSpPr>
        <p:spPr/>
        <p:txBody>
          <a:bodyPr/>
          <a:lstStyle/>
          <a:p>
            <a:r>
              <a:rPr lang="en-US" dirty="0"/>
              <a:t>Purpose</a:t>
            </a:r>
            <a:endParaRPr lang="en-IN" dirty="0"/>
          </a:p>
        </p:txBody>
      </p:sp>
      <p:sp>
        <p:nvSpPr>
          <p:cNvPr id="3" name="Content Placeholder 2">
            <a:extLst>
              <a:ext uri="{FF2B5EF4-FFF2-40B4-BE49-F238E27FC236}">
                <a16:creationId xmlns:a16="http://schemas.microsoft.com/office/drawing/2014/main" id="{B9F7C744-AD87-3801-5D2B-95F29110EAE8}"/>
              </a:ext>
            </a:extLst>
          </p:cNvPr>
          <p:cNvSpPr>
            <a:spLocks noGrp="1"/>
          </p:cNvSpPr>
          <p:nvPr>
            <p:ph idx="1"/>
          </p:nvPr>
        </p:nvSpPr>
        <p:spPr/>
        <p:txBody>
          <a:bodyPr>
            <a:normAutofit fontScale="92500" lnSpcReduction="10000"/>
          </a:bodyPr>
          <a:lstStyle/>
          <a:p>
            <a:pPr algn="just">
              <a:lnSpc>
                <a:spcPct val="150000"/>
              </a:lnSpc>
              <a:buFont typeface="Wingdings" panose="05000000000000000000" pitchFamily="2" charset="2"/>
              <a:buChar char="§"/>
            </a:pPr>
            <a:r>
              <a:rPr lang="en-US" dirty="0"/>
              <a:t>The purpose of our loan approval analysis is threefold: to enhance risk management, optimize operational efficiency, and foster a customer-centric approach. </a:t>
            </a:r>
          </a:p>
          <a:p>
            <a:pPr algn="just">
              <a:lnSpc>
                <a:spcPct val="150000"/>
              </a:lnSpc>
              <a:buFont typeface="Wingdings" panose="05000000000000000000" pitchFamily="2" charset="2"/>
              <a:buChar char="§"/>
            </a:pPr>
            <a:r>
              <a:rPr lang="en-US" dirty="0"/>
              <a:t>By providing data-driven insights, the analysis is purposed to enable informed decision-making, ensure compliance, and contribute to financial inclusion. </a:t>
            </a:r>
          </a:p>
          <a:p>
            <a:pPr algn="just">
              <a:lnSpc>
                <a:spcPct val="150000"/>
              </a:lnSpc>
              <a:buFont typeface="Wingdings" panose="05000000000000000000" pitchFamily="2" charset="2"/>
              <a:buChar char="§"/>
            </a:pPr>
            <a:r>
              <a:rPr lang="en-US" dirty="0"/>
              <a:t>The adaptive model serves a strategic purpose, navigating market dynamics for a competitive edge while aligning with ethical practices. </a:t>
            </a:r>
          </a:p>
          <a:p>
            <a:pPr algn="just">
              <a:lnSpc>
                <a:spcPct val="150000"/>
              </a:lnSpc>
              <a:buFont typeface="Wingdings" panose="05000000000000000000" pitchFamily="2" charset="2"/>
              <a:buChar char="§"/>
            </a:pPr>
            <a:r>
              <a:rPr lang="en-US" dirty="0"/>
              <a:t>Ultimately, the overarching purpose is to drive innovation, improve financial sustainability, and advance responsible lending practices within the banking sector.</a:t>
            </a:r>
          </a:p>
        </p:txBody>
      </p:sp>
    </p:spTree>
    <p:extLst>
      <p:ext uri="{BB962C8B-B14F-4D97-AF65-F5344CB8AC3E}">
        <p14:creationId xmlns:p14="http://schemas.microsoft.com/office/powerpoint/2010/main" val="117998082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4ADD-80AE-95EE-E0AC-83727F35A361}"/>
              </a:ext>
            </a:extLst>
          </p:cNvPr>
          <p:cNvSpPr>
            <a:spLocks noGrp="1"/>
          </p:cNvSpPr>
          <p:nvPr>
            <p:ph type="title"/>
          </p:nvPr>
        </p:nvSpPr>
        <p:spPr/>
        <p:txBody>
          <a:bodyPr/>
          <a:lstStyle/>
          <a:p>
            <a:r>
              <a:rPr lang="en-US" dirty="0"/>
              <a:t>Scope and Significance</a:t>
            </a:r>
            <a:endParaRPr lang="en-IN" dirty="0"/>
          </a:p>
        </p:txBody>
      </p:sp>
      <p:sp>
        <p:nvSpPr>
          <p:cNvPr id="3" name="Content Placeholder 2">
            <a:extLst>
              <a:ext uri="{FF2B5EF4-FFF2-40B4-BE49-F238E27FC236}">
                <a16:creationId xmlns:a16="http://schemas.microsoft.com/office/drawing/2014/main" id="{CD38B446-561F-3B22-C5CE-8674069050A8}"/>
              </a:ext>
            </a:extLst>
          </p:cNvPr>
          <p:cNvSpPr>
            <a:spLocks noGrp="1"/>
          </p:cNvSpPr>
          <p:nvPr>
            <p:ph idx="1"/>
          </p:nvPr>
        </p:nvSpPr>
        <p:spPr>
          <a:xfrm>
            <a:off x="1190586" y="1977572"/>
            <a:ext cx="10058400" cy="4208624"/>
          </a:xfrm>
        </p:spPr>
        <p:txBody>
          <a:bodyPr>
            <a:normAutofit fontScale="25000" lnSpcReduction="20000"/>
          </a:bodyPr>
          <a:lstStyle/>
          <a:p>
            <a:pPr algn="just">
              <a:lnSpc>
                <a:spcPct val="150000"/>
              </a:lnSpc>
              <a:buFont typeface="Wingdings" panose="05000000000000000000" pitchFamily="2" charset="2"/>
              <a:buChar char="§"/>
            </a:pPr>
            <a:r>
              <a:rPr lang="en-US" sz="7600" dirty="0"/>
              <a:t>The scope of our loan approval analysis is comprehensive, encompassing the exploration of key features influencing loan approval decisions. This includes an in-depth examination of variables such as loan amount, tenure, credit score, education, and assets. </a:t>
            </a:r>
          </a:p>
          <a:p>
            <a:pPr algn="just">
              <a:lnSpc>
                <a:spcPct val="150000"/>
              </a:lnSpc>
              <a:buFont typeface="Wingdings" panose="05000000000000000000" pitchFamily="2" charset="2"/>
              <a:buChar char="§"/>
            </a:pPr>
            <a:r>
              <a:rPr lang="en-US" sz="7600" dirty="0"/>
              <a:t>The analysis extends to risk assessment, model accuracy refinement, and the development of an adaptive predictive model through structured data preprocessing and feature engineering.</a:t>
            </a:r>
          </a:p>
          <a:p>
            <a:pPr algn="just">
              <a:lnSpc>
                <a:spcPct val="150000"/>
              </a:lnSpc>
              <a:buFont typeface="Wingdings" panose="05000000000000000000" pitchFamily="2" charset="2"/>
              <a:buChar char="§"/>
            </a:pPr>
            <a:r>
              <a:rPr lang="en-US" sz="7600" dirty="0"/>
              <a:t>The analysis is significant for revolutionizing lending by enhancing risk management, operational efficiency, and customer-centric approaches. </a:t>
            </a:r>
          </a:p>
          <a:p>
            <a:pPr algn="just">
              <a:lnSpc>
                <a:spcPct val="150000"/>
              </a:lnSpc>
              <a:buFont typeface="Wingdings" panose="05000000000000000000" pitchFamily="2" charset="2"/>
              <a:buChar char="§"/>
            </a:pPr>
            <a:r>
              <a:rPr lang="en-US" sz="7600" dirty="0"/>
              <a:t>It provides data-driven insights for informed decision-making, ensures compliance, and contributes to financial inclusion, driving innovation and responsible lending practices in the banking sector.</a:t>
            </a:r>
            <a:endParaRPr lang="en-IN" sz="7600" dirty="0"/>
          </a:p>
          <a:p>
            <a:pPr algn="just">
              <a:lnSpc>
                <a:spcPct val="150000"/>
              </a:lnSpc>
              <a:buFont typeface="Wingdings" panose="05000000000000000000" pitchFamily="2" charset="2"/>
              <a:buChar char="§"/>
            </a:pPr>
            <a:endParaRPr lang="en-US" sz="1800" dirty="0"/>
          </a:p>
          <a:p>
            <a:br>
              <a:rPr lang="en-US" dirty="0"/>
            </a:br>
            <a:endParaRPr lang="en-IN" dirty="0"/>
          </a:p>
        </p:txBody>
      </p:sp>
    </p:spTree>
    <p:extLst>
      <p:ext uri="{BB962C8B-B14F-4D97-AF65-F5344CB8AC3E}">
        <p14:creationId xmlns:p14="http://schemas.microsoft.com/office/powerpoint/2010/main" val="17271595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481B-4D45-0F37-7832-F84A859E2F12}"/>
              </a:ext>
            </a:extLst>
          </p:cNvPr>
          <p:cNvSpPr>
            <a:spLocks noGrp="1"/>
          </p:cNvSpPr>
          <p:nvPr>
            <p:ph type="title"/>
          </p:nvPr>
        </p:nvSpPr>
        <p:spPr/>
        <p:txBody>
          <a:bodyPr/>
          <a:lstStyle/>
          <a:p>
            <a:r>
              <a:rPr lang="en-US" dirty="0"/>
              <a:t>Challenges</a:t>
            </a:r>
            <a:endParaRPr lang="en-IN" dirty="0"/>
          </a:p>
        </p:txBody>
      </p:sp>
      <p:sp>
        <p:nvSpPr>
          <p:cNvPr id="18" name="Rectangle 17">
            <a:extLst>
              <a:ext uri="{FF2B5EF4-FFF2-40B4-BE49-F238E27FC236}">
                <a16:creationId xmlns:a16="http://schemas.microsoft.com/office/drawing/2014/main" id="{8A55D9B6-940C-BCAF-6B01-62E1BF11B3DA}"/>
              </a:ext>
            </a:extLst>
          </p:cNvPr>
          <p:cNvSpPr/>
          <p:nvPr/>
        </p:nvSpPr>
        <p:spPr>
          <a:xfrm>
            <a:off x="1268961" y="1987417"/>
            <a:ext cx="9886717" cy="1007706"/>
          </a:xfrm>
          <a:prstGeom prst="rect">
            <a:avLst/>
          </a:prstGeom>
          <a:solidFill>
            <a:schemeClr val="accent6">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D95D6917-A8E1-8CC7-0130-45FF9FE5F4BC}"/>
              </a:ext>
            </a:extLst>
          </p:cNvPr>
          <p:cNvSpPr/>
          <p:nvPr/>
        </p:nvSpPr>
        <p:spPr>
          <a:xfrm>
            <a:off x="1268960" y="4230517"/>
            <a:ext cx="9886717" cy="1007706"/>
          </a:xfrm>
          <a:prstGeom prst="rect">
            <a:avLst/>
          </a:prstGeom>
          <a:solidFill>
            <a:schemeClr val="accent4">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31AE66D1-E81F-DEB8-4BD8-B3804B6CB3DF}"/>
              </a:ext>
            </a:extLst>
          </p:cNvPr>
          <p:cNvSpPr/>
          <p:nvPr/>
        </p:nvSpPr>
        <p:spPr>
          <a:xfrm>
            <a:off x="1268960" y="3108967"/>
            <a:ext cx="9886717" cy="1007706"/>
          </a:xfrm>
          <a:prstGeom prst="rect">
            <a:avLst/>
          </a:prstGeom>
          <a:solidFill>
            <a:schemeClr val="accent5">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8D04EA9-D888-A0A9-3ACB-1875D880FE87}"/>
              </a:ext>
            </a:extLst>
          </p:cNvPr>
          <p:cNvSpPr/>
          <p:nvPr/>
        </p:nvSpPr>
        <p:spPr>
          <a:xfrm>
            <a:off x="1268960" y="5352067"/>
            <a:ext cx="9886717" cy="1007706"/>
          </a:xfrm>
          <a:prstGeom prst="rect">
            <a:avLst/>
          </a:prstGeom>
          <a:solidFill>
            <a:schemeClr val="accent3">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Top Corners Rounded 21">
            <a:extLst>
              <a:ext uri="{FF2B5EF4-FFF2-40B4-BE49-F238E27FC236}">
                <a16:creationId xmlns:a16="http://schemas.microsoft.com/office/drawing/2014/main" id="{E8390244-9ACE-623C-19A2-FACF0ECE0BFB}"/>
              </a:ext>
            </a:extLst>
          </p:cNvPr>
          <p:cNvSpPr/>
          <p:nvPr/>
        </p:nvSpPr>
        <p:spPr>
          <a:xfrm>
            <a:off x="1250302" y="2156307"/>
            <a:ext cx="3228390" cy="597159"/>
          </a:xfrm>
          <a:prstGeom prst="round2Same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pPr algn="ctr"/>
            <a:endParaRPr lang="en-IN"/>
          </a:p>
        </p:txBody>
      </p:sp>
      <p:sp>
        <p:nvSpPr>
          <p:cNvPr id="23" name="TextBox 22">
            <a:extLst>
              <a:ext uri="{FF2B5EF4-FFF2-40B4-BE49-F238E27FC236}">
                <a16:creationId xmlns:a16="http://schemas.microsoft.com/office/drawing/2014/main" id="{CB7E49ED-F352-43D5-7453-4BA1395298C0}"/>
              </a:ext>
            </a:extLst>
          </p:cNvPr>
          <p:cNvSpPr txBox="1"/>
          <p:nvPr/>
        </p:nvSpPr>
        <p:spPr>
          <a:xfrm>
            <a:off x="1467239" y="2291219"/>
            <a:ext cx="2794516" cy="369332"/>
          </a:xfrm>
          <a:prstGeom prst="rect">
            <a:avLst/>
          </a:prstGeom>
          <a:noFill/>
        </p:spPr>
        <p:txBody>
          <a:bodyPr wrap="square" rtlCol="0">
            <a:spAutoFit/>
          </a:bodyPr>
          <a:lstStyle/>
          <a:p>
            <a:pPr algn="ctr"/>
            <a:r>
              <a:rPr lang="en-IN" b="1" i="0" dirty="0">
                <a:solidFill>
                  <a:schemeClr val="accent6">
                    <a:lumMod val="20000"/>
                    <a:lumOff val="80000"/>
                  </a:schemeClr>
                </a:solidFill>
                <a:effectLst/>
              </a:rPr>
              <a:t>Feature Complexity</a:t>
            </a:r>
            <a:endParaRPr lang="en-IN" b="1" dirty="0">
              <a:solidFill>
                <a:schemeClr val="accent6">
                  <a:lumMod val="20000"/>
                  <a:lumOff val="80000"/>
                </a:schemeClr>
              </a:solidFill>
            </a:endParaRPr>
          </a:p>
        </p:txBody>
      </p:sp>
      <p:sp>
        <p:nvSpPr>
          <p:cNvPr id="24" name="Rectangle: Top Corners Rounded 23">
            <a:extLst>
              <a:ext uri="{FF2B5EF4-FFF2-40B4-BE49-F238E27FC236}">
                <a16:creationId xmlns:a16="http://schemas.microsoft.com/office/drawing/2014/main" id="{006354F6-596B-8A59-A6FD-F73E35047444}"/>
              </a:ext>
            </a:extLst>
          </p:cNvPr>
          <p:cNvSpPr/>
          <p:nvPr/>
        </p:nvSpPr>
        <p:spPr>
          <a:xfrm>
            <a:off x="1268960" y="3305844"/>
            <a:ext cx="3265715" cy="597159"/>
          </a:xfrm>
          <a:prstGeom prst="round2SameRect">
            <a:avLst/>
          </a:prstGeo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pPr algn="ctr"/>
            <a:endParaRPr lang="en-IN"/>
          </a:p>
        </p:txBody>
      </p:sp>
      <p:sp>
        <p:nvSpPr>
          <p:cNvPr id="25" name="TextBox 24">
            <a:extLst>
              <a:ext uri="{FF2B5EF4-FFF2-40B4-BE49-F238E27FC236}">
                <a16:creationId xmlns:a16="http://schemas.microsoft.com/office/drawing/2014/main" id="{43C61B75-D136-391A-DA6C-D60F4E1A987A}"/>
              </a:ext>
            </a:extLst>
          </p:cNvPr>
          <p:cNvSpPr txBox="1"/>
          <p:nvPr/>
        </p:nvSpPr>
        <p:spPr>
          <a:xfrm>
            <a:off x="1362268" y="3418139"/>
            <a:ext cx="3004458" cy="369332"/>
          </a:xfrm>
          <a:prstGeom prst="rect">
            <a:avLst/>
          </a:prstGeom>
          <a:noFill/>
        </p:spPr>
        <p:txBody>
          <a:bodyPr wrap="square" rtlCol="0">
            <a:spAutoFit/>
          </a:bodyPr>
          <a:lstStyle/>
          <a:p>
            <a:pPr algn="ctr"/>
            <a:r>
              <a:rPr lang="en-IN" b="1" dirty="0">
                <a:solidFill>
                  <a:schemeClr val="accent5">
                    <a:lumMod val="20000"/>
                    <a:lumOff val="80000"/>
                  </a:schemeClr>
                </a:solidFill>
              </a:rPr>
              <a:t>Risk Assessment Precision</a:t>
            </a:r>
          </a:p>
        </p:txBody>
      </p:sp>
      <p:sp>
        <p:nvSpPr>
          <p:cNvPr id="26" name="Rectangle: Top Corners Rounded 25">
            <a:extLst>
              <a:ext uri="{FF2B5EF4-FFF2-40B4-BE49-F238E27FC236}">
                <a16:creationId xmlns:a16="http://schemas.microsoft.com/office/drawing/2014/main" id="{E99CBAB9-3003-1779-444C-91137A626032}"/>
              </a:ext>
            </a:extLst>
          </p:cNvPr>
          <p:cNvSpPr/>
          <p:nvPr/>
        </p:nvSpPr>
        <p:spPr>
          <a:xfrm>
            <a:off x="1268960" y="4435790"/>
            <a:ext cx="3265715" cy="597159"/>
          </a:xfrm>
          <a:prstGeom prst="round2SameRect">
            <a:avLst/>
          </a:prstGeom>
          <a:solidFill>
            <a:schemeClr val="accent4">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pPr algn="ctr"/>
            <a:endParaRPr lang="en-IN"/>
          </a:p>
        </p:txBody>
      </p:sp>
      <p:sp>
        <p:nvSpPr>
          <p:cNvPr id="27" name="TextBox 26">
            <a:extLst>
              <a:ext uri="{FF2B5EF4-FFF2-40B4-BE49-F238E27FC236}">
                <a16:creationId xmlns:a16="http://schemas.microsoft.com/office/drawing/2014/main" id="{2B8FCBA2-698F-8E45-00EA-3C16DA5AB6B8}"/>
              </a:ext>
            </a:extLst>
          </p:cNvPr>
          <p:cNvSpPr txBox="1"/>
          <p:nvPr/>
        </p:nvSpPr>
        <p:spPr>
          <a:xfrm>
            <a:off x="1362268" y="4575749"/>
            <a:ext cx="2827176" cy="373225"/>
          </a:xfrm>
          <a:prstGeom prst="rect">
            <a:avLst/>
          </a:prstGeom>
          <a:noFill/>
        </p:spPr>
        <p:txBody>
          <a:bodyPr wrap="square" rtlCol="0">
            <a:spAutoFit/>
          </a:bodyPr>
          <a:lstStyle/>
          <a:p>
            <a:pPr algn="ctr"/>
            <a:r>
              <a:rPr lang="en-IN" b="1" i="0" dirty="0">
                <a:solidFill>
                  <a:schemeClr val="accent4">
                    <a:lumMod val="20000"/>
                    <a:lumOff val="80000"/>
                  </a:schemeClr>
                </a:solidFill>
                <a:effectLst/>
              </a:rPr>
              <a:t>Model Accuracy</a:t>
            </a:r>
            <a:endParaRPr lang="en-IN" dirty="0">
              <a:solidFill>
                <a:schemeClr val="accent4">
                  <a:lumMod val="20000"/>
                  <a:lumOff val="80000"/>
                </a:schemeClr>
              </a:solidFill>
            </a:endParaRPr>
          </a:p>
        </p:txBody>
      </p:sp>
      <p:sp>
        <p:nvSpPr>
          <p:cNvPr id="28" name="Rectangle: Top Corners Rounded 27">
            <a:extLst>
              <a:ext uri="{FF2B5EF4-FFF2-40B4-BE49-F238E27FC236}">
                <a16:creationId xmlns:a16="http://schemas.microsoft.com/office/drawing/2014/main" id="{231F4CF0-7CAA-D699-BA03-A16FB9B0CF8B}"/>
              </a:ext>
            </a:extLst>
          </p:cNvPr>
          <p:cNvSpPr/>
          <p:nvPr/>
        </p:nvSpPr>
        <p:spPr>
          <a:xfrm>
            <a:off x="1250302" y="5557340"/>
            <a:ext cx="3228390" cy="597159"/>
          </a:xfrm>
          <a:prstGeom prst="round2SameRect">
            <a:avLst/>
          </a:prstGeom>
          <a:solidFill>
            <a:schemeClr val="accent3">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pPr algn="ctr"/>
            <a:endParaRPr lang="en-IN"/>
          </a:p>
        </p:txBody>
      </p:sp>
      <p:sp>
        <p:nvSpPr>
          <p:cNvPr id="29" name="TextBox 28">
            <a:extLst>
              <a:ext uri="{FF2B5EF4-FFF2-40B4-BE49-F238E27FC236}">
                <a16:creationId xmlns:a16="http://schemas.microsoft.com/office/drawing/2014/main" id="{CC076C4B-87CF-10A6-0FFD-ED5558D7F025}"/>
              </a:ext>
            </a:extLst>
          </p:cNvPr>
          <p:cNvSpPr txBox="1"/>
          <p:nvPr/>
        </p:nvSpPr>
        <p:spPr>
          <a:xfrm>
            <a:off x="1467239" y="5671253"/>
            <a:ext cx="2794516" cy="369332"/>
          </a:xfrm>
          <a:prstGeom prst="rect">
            <a:avLst/>
          </a:prstGeom>
          <a:noFill/>
        </p:spPr>
        <p:txBody>
          <a:bodyPr wrap="square" rtlCol="0">
            <a:spAutoFit/>
          </a:bodyPr>
          <a:lstStyle/>
          <a:p>
            <a:pPr algn="ctr"/>
            <a:r>
              <a:rPr lang="en-IN" b="1" i="0" dirty="0">
                <a:solidFill>
                  <a:schemeClr val="accent3">
                    <a:lumMod val="20000"/>
                    <a:lumOff val="80000"/>
                  </a:schemeClr>
                </a:solidFill>
                <a:effectLst/>
              </a:rPr>
              <a:t>Interpretability of Models</a:t>
            </a:r>
            <a:endParaRPr lang="en-IN" dirty="0">
              <a:solidFill>
                <a:schemeClr val="accent3">
                  <a:lumMod val="20000"/>
                  <a:lumOff val="80000"/>
                </a:schemeClr>
              </a:solidFill>
            </a:endParaRPr>
          </a:p>
        </p:txBody>
      </p:sp>
      <p:sp>
        <p:nvSpPr>
          <p:cNvPr id="31" name="TextBox 30">
            <a:extLst>
              <a:ext uri="{FF2B5EF4-FFF2-40B4-BE49-F238E27FC236}">
                <a16:creationId xmlns:a16="http://schemas.microsoft.com/office/drawing/2014/main" id="{E9323F55-4EDF-06CD-FFBC-6BBE06062A38}"/>
              </a:ext>
            </a:extLst>
          </p:cNvPr>
          <p:cNvSpPr txBox="1"/>
          <p:nvPr/>
        </p:nvSpPr>
        <p:spPr>
          <a:xfrm>
            <a:off x="4833259" y="2018612"/>
            <a:ext cx="6089780" cy="872547"/>
          </a:xfrm>
          <a:prstGeom prst="rect">
            <a:avLst/>
          </a:prstGeom>
          <a:noFill/>
        </p:spPr>
        <p:txBody>
          <a:bodyPr wrap="square" rtlCol="0">
            <a:spAutoFit/>
          </a:bodyPr>
          <a:lstStyle/>
          <a:p>
            <a:pPr algn="just">
              <a:lnSpc>
                <a:spcPct val="150000"/>
              </a:lnSpc>
            </a:pPr>
            <a:r>
              <a:rPr lang="en-US" b="0" i="0" dirty="0">
                <a:solidFill>
                  <a:srgbClr val="002060"/>
                </a:solidFill>
                <a:effectLst/>
              </a:rPr>
              <a:t>Understanding the impact of intricate features like credit scores and assets on loan approval decisions.</a:t>
            </a:r>
            <a:endParaRPr lang="en-IN" dirty="0">
              <a:solidFill>
                <a:srgbClr val="002060"/>
              </a:solidFill>
            </a:endParaRPr>
          </a:p>
        </p:txBody>
      </p:sp>
      <p:sp>
        <p:nvSpPr>
          <p:cNvPr id="32" name="TextBox 31">
            <a:extLst>
              <a:ext uri="{FF2B5EF4-FFF2-40B4-BE49-F238E27FC236}">
                <a16:creationId xmlns:a16="http://schemas.microsoft.com/office/drawing/2014/main" id="{8A4744DC-50E3-94B0-0725-468E0678FB68}"/>
              </a:ext>
            </a:extLst>
          </p:cNvPr>
          <p:cNvSpPr txBox="1"/>
          <p:nvPr/>
        </p:nvSpPr>
        <p:spPr>
          <a:xfrm>
            <a:off x="4855030" y="3177482"/>
            <a:ext cx="6089780" cy="872547"/>
          </a:xfrm>
          <a:prstGeom prst="rect">
            <a:avLst/>
          </a:prstGeom>
          <a:noFill/>
        </p:spPr>
        <p:txBody>
          <a:bodyPr wrap="square" rtlCol="0">
            <a:spAutoFit/>
          </a:bodyPr>
          <a:lstStyle/>
          <a:p>
            <a:pPr algn="just">
              <a:lnSpc>
                <a:spcPct val="150000"/>
              </a:lnSpc>
            </a:pPr>
            <a:r>
              <a:rPr lang="en-US" b="0" i="0" dirty="0">
                <a:solidFill>
                  <a:schemeClr val="accent5">
                    <a:lumMod val="50000"/>
                  </a:schemeClr>
                </a:solidFill>
                <a:effectLst/>
              </a:rPr>
              <a:t>Achieving precise risk assessment for informed decision-making in lending.</a:t>
            </a:r>
            <a:endParaRPr lang="en-IN" dirty="0">
              <a:solidFill>
                <a:schemeClr val="accent5">
                  <a:lumMod val="50000"/>
                </a:schemeClr>
              </a:solidFill>
            </a:endParaRPr>
          </a:p>
        </p:txBody>
      </p:sp>
      <p:sp>
        <p:nvSpPr>
          <p:cNvPr id="33" name="TextBox 32">
            <a:extLst>
              <a:ext uri="{FF2B5EF4-FFF2-40B4-BE49-F238E27FC236}">
                <a16:creationId xmlns:a16="http://schemas.microsoft.com/office/drawing/2014/main" id="{17B85F60-72AC-3999-572A-E7F49D72D68C}"/>
              </a:ext>
            </a:extLst>
          </p:cNvPr>
          <p:cNvSpPr txBox="1"/>
          <p:nvPr/>
        </p:nvSpPr>
        <p:spPr>
          <a:xfrm>
            <a:off x="4833259" y="4326087"/>
            <a:ext cx="6089780" cy="872547"/>
          </a:xfrm>
          <a:prstGeom prst="rect">
            <a:avLst/>
          </a:prstGeom>
          <a:noFill/>
        </p:spPr>
        <p:txBody>
          <a:bodyPr wrap="square" rtlCol="0">
            <a:spAutoFit/>
          </a:bodyPr>
          <a:lstStyle/>
          <a:p>
            <a:pPr algn="just">
              <a:lnSpc>
                <a:spcPct val="150000"/>
              </a:lnSpc>
            </a:pPr>
            <a:r>
              <a:rPr lang="en-US" b="0" i="0" dirty="0">
                <a:solidFill>
                  <a:schemeClr val="accent4">
                    <a:lumMod val="50000"/>
                  </a:schemeClr>
                </a:solidFill>
                <a:effectLst/>
              </a:rPr>
              <a:t>Building a reliable predictive model with high accuracy for classifying loan approval status.</a:t>
            </a:r>
            <a:endParaRPr lang="en-IN" dirty="0">
              <a:solidFill>
                <a:schemeClr val="accent4">
                  <a:lumMod val="50000"/>
                </a:schemeClr>
              </a:solidFill>
            </a:endParaRPr>
          </a:p>
        </p:txBody>
      </p:sp>
      <p:sp>
        <p:nvSpPr>
          <p:cNvPr id="34" name="TextBox 33">
            <a:extLst>
              <a:ext uri="{FF2B5EF4-FFF2-40B4-BE49-F238E27FC236}">
                <a16:creationId xmlns:a16="http://schemas.microsoft.com/office/drawing/2014/main" id="{4A3C5229-FF94-63B4-3CBE-FF2F23517C44}"/>
              </a:ext>
            </a:extLst>
          </p:cNvPr>
          <p:cNvSpPr txBox="1"/>
          <p:nvPr/>
        </p:nvSpPr>
        <p:spPr>
          <a:xfrm>
            <a:off x="4833259" y="5419645"/>
            <a:ext cx="6089780" cy="872547"/>
          </a:xfrm>
          <a:prstGeom prst="rect">
            <a:avLst/>
          </a:prstGeom>
          <a:noFill/>
        </p:spPr>
        <p:txBody>
          <a:bodyPr wrap="square" rtlCol="0">
            <a:spAutoFit/>
          </a:bodyPr>
          <a:lstStyle/>
          <a:p>
            <a:pPr algn="just">
              <a:lnSpc>
                <a:spcPct val="150000"/>
              </a:lnSpc>
            </a:pPr>
            <a:r>
              <a:rPr lang="en-US" b="0" i="0" dirty="0">
                <a:solidFill>
                  <a:schemeClr val="accent3">
                    <a:lumMod val="50000"/>
                  </a:schemeClr>
                </a:solidFill>
                <a:effectLst/>
              </a:rPr>
              <a:t>Ensuring interpretability of models for stakeholder trust and understanding.</a:t>
            </a:r>
            <a:endParaRPr lang="en-IN" dirty="0">
              <a:solidFill>
                <a:schemeClr val="accent3">
                  <a:lumMod val="50000"/>
                </a:schemeClr>
              </a:solidFill>
            </a:endParaRPr>
          </a:p>
        </p:txBody>
      </p:sp>
    </p:spTree>
    <p:extLst>
      <p:ext uri="{BB962C8B-B14F-4D97-AF65-F5344CB8AC3E}">
        <p14:creationId xmlns:p14="http://schemas.microsoft.com/office/powerpoint/2010/main" val="822415447"/>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7357544-B15E-9B11-6BDD-138B3ACA2429}"/>
              </a:ext>
            </a:extLst>
          </p:cNvPr>
          <p:cNvSpPr/>
          <p:nvPr/>
        </p:nvSpPr>
        <p:spPr>
          <a:xfrm>
            <a:off x="1066797" y="719906"/>
            <a:ext cx="9886717" cy="1007706"/>
          </a:xfrm>
          <a:prstGeom prst="rect">
            <a:avLst/>
          </a:prstGeom>
          <a:solidFill>
            <a:schemeClr val="accent2">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041854D-A352-F582-7EB7-AADC3A2ED2D1}"/>
              </a:ext>
            </a:extLst>
          </p:cNvPr>
          <p:cNvSpPr/>
          <p:nvPr/>
        </p:nvSpPr>
        <p:spPr>
          <a:xfrm>
            <a:off x="1066796" y="1932885"/>
            <a:ext cx="9886717" cy="1007706"/>
          </a:xfrm>
          <a:prstGeom prst="rect">
            <a:avLst/>
          </a:prstGeom>
          <a:solidFill>
            <a:schemeClr val="accent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8C79A0DC-EA69-16DD-0316-3E3A493899DD}"/>
              </a:ext>
            </a:extLst>
          </p:cNvPr>
          <p:cNvSpPr/>
          <p:nvPr/>
        </p:nvSpPr>
        <p:spPr>
          <a:xfrm>
            <a:off x="1064307" y="3145618"/>
            <a:ext cx="9886717" cy="1007706"/>
          </a:xfrm>
          <a:prstGeom prst="rect">
            <a:avLst/>
          </a:prstGeom>
          <a:solidFill>
            <a:schemeClr val="bg2">
              <a:lumMod val="1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4FC6303-CA37-8E8B-0069-FE3EAB3E3432}"/>
              </a:ext>
            </a:extLst>
          </p:cNvPr>
          <p:cNvSpPr/>
          <p:nvPr/>
        </p:nvSpPr>
        <p:spPr>
          <a:xfrm>
            <a:off x="1064307" y="4370840"/>
            <a:ext cx="9886717" cy="1007706"/>
          </a:xfrm>
          <a:prstGeom prst="rect">
            <a:avLst/>
          </a:prstGeom>
          <a:solidFill>
            <a:schemeClr val="bg1">
              <a:lumMod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Top Corners Rounded 18">
            <a:extLst>
              <a:ext uri="{FF2B5EF4-FFF2-40B4-BE49-F238E27FC236}">
                <a16:creationId xmlns:a16="http://schemas.microsoft.com/office/drawing/2014/main" id="{DF2A236C-B414-7F25-20D2-AA9FFD72ABE1}"/>
              </a:ext>
            </a:extLst>
          </p:cNvPr>
          <p:cNvSpPr/>
          <p:nvPr/>
        </p:nvSpPr>
        <p:spPr>
          <a:xfrm>
            <a:off x="1066797" y="930614"/>
            <a:ext cx="3400077" cy="597159"/>
          </a:xfrm>
          <a:prstGeom prst="round2SameRect">
            <a:avLst/>
          </a:prstGeom>
          <a:solidFill>
            <a:schemeClr val="accent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pPr algn="ctr"/>
            <a:endParaRPr lang="en-IN"/>
          </a:p>
        </p:txBody>
      </p:sp>
      <p:sp>
        <p:nvSpPr>
          <p:cNvPr id="20" name="Rectangle: Top Corners Rounded 19">
            <a:extLst>
              <a:ext uri="{FF2B5EF4-FFF2-40B4-BE49-F238E27FC236}">
                <a16:creationId xmlns:a16="http://schemas.microsoft.com/office/drawing/2014/main" id="{59472A7A-3BBD-B8D1-D8EE-05CA74FDC190}"/>
              </a:ext>
            </a:extLst>
          </p:cNvPr>
          <p:cNvSpPr/>
          <p:nvPr/>
        </p:nvSpPr>
        <p:spPr>
          <a:xfrm>
            <a:off x="1066796" y="2138158"/>
            <a:ext cx="3400078" cy="597159"/>
          </a:xfrm>
          <a:prstGeom prst="round2SameRect">
            <a:avLst/>
          </a:prstGeom>
          <a:solidFill>
            <a:schemeClr val="accent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pPr algn="ctr"/>
            <a:endParaRPr lang="en-IN"/>
          </a:p>
        </p:txBody>
      </p:sp>
      <p:sp>
        <p:nvSpPr>
          <p:cNvPr id="21" name="Rectangle: Top Corners Rounded 20">
            <a:extLst>
              <a:ext uri="{FF2B5EF4-FFF2-40B4-BE49-F238E27FC236}">
                <a16:creationId xmlns:a16="http://schemas.microsoft.com/office/drawing/2014/main" id="{6CC569AD-4628-83C1-60D5-DAC9CDE497D0}"/>
              </a:ext>
            </a:extLst>
          </p:cNvPr>
          <p:cNvSpPr/>
          <p:nvPr/>
        </p:nvSpPr>
        <p:spPr>
          <a:xfrm>
            <a:off x="1064307" y="3360223"/>
            <a:ext cx="3400078" cy="597159"/>
          </a:xfrm>
          <a:prstGeom prst="round2SameRect">
            <a:avLst/>
          </a:prstGeom>
          <a:solidFill>
            <a:schemeClr val="bg2">
              <a:lumMod val="1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pPr algn="ctr"/>
            <a:endParaRPr lang="en-IN"/>
          </a:p>
        </p:txBody>
      </p:sp>
      <p:sp>
        <p:nvSpPr>
          <p:cNvPr id="22" name="Rectangle: Top Corners Rounded 21">
            <a:extLst>
              <a:ext uri="{FF2B5EF4-FFF2-40B4-BE49-F238E27FC236}">
                <a16:creationId xmlns:a16="http://schemas.microsoft.com/office/drawing/2014/main" id="{654D4090-F4EE-05D5-DE17-A7953659F5D5}"/>
              </a:ext>
            </a:extLst>
          </p:cNvPr>
          <p:cNvSpPr/>
          <p:nvPr/>
        </p:nvSpPr>
        <p:spPr>
          <a:xfrm>
            <a:off x="1064307" y="4576113"/>
            <a:ext cx="3467881" cy="597159"/>
          </a:xfrm>
          <a:prstGeom prst="round2SameRect">
            <a:avLst/>
          </a:prstGeom>
          <a:solidFill>
            <a:schemeClr val="bg1">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sp3d extrusionH="57150">
              <a:bevelT w="38100" h="38100" prst="angle"/>
            </a:sp3d>
          </a:bodyPr>
          <a:lstStyle/>
          <a:p>
            <a:pPr algn="ctr"/>
            <a:endParaRPr lang="en-IN"/>
          </a:p>
        </p:txBody>
      </p:sp>
      <p:sp>
        <p:nvSpPr>
          <p:cNvPr id="23" name="TextBox 22">
            <a:extLst>
              <a:ext uri="{FF2B5EF4-FFF2-40B4-BE49-F238E27FC236}">
                <a16:creationId xmlns:a16="http://schemas.microsoft.com/office/drawing/2014/main" id="{DC3909F9-7DC2-AEE4-F6CF-2A56FA31AA5A}"/>
              </a:ext>
            </a:extLst>
          </p:cNvPr>
          <p:cNvSpPr txBox="1"/>
          <p:nvPr/>
        </p:nvSpPr>
        <p:spPr>
          <a:xfrm>
            <a:off x="4687076" y="900593"/>
            <a:ext cx="6046236" cy="646331"/>
          </a:xfrm>
          <a:prstGeom prst="rect">
            <a:avLst/>
          </a:prstGeom>
          <a:noFill/>
        </p:spPr>
        <p:txBody>
          <a:bodyPr wrap="square" rtlCol="0">
            <a:spAutoFit/>
          </a:bodyPr>
          <a:lstStyle/>
          <a:p>
            <a:pPr algn="just"/>
            <a:r>
              <a:rPr lang="en-US" b="0" i="0" dirty="0">
                <a:solidFill>
                  <a:schemeClr val="accent2">
                    <a:lumMod val="50000"/>
                  </a:schemeClr>
                </a:solidFill>
                <a:effectLst/>
              </a:rPr>
              <a:t>Ensuring data quality by addressing issues like missing values and outliers during preprocessing.</a:t>
            </a:r>
            <a:endParaRPr lang="en-IN" dirty="0">
              <a:solidFill>
                <a:schemeClr val="accent2">
                  <a:lumMod val="50000"/>
                </a:schemeClr>
              </a:solidFill>
            </a:endParaRPr>
          </a:p>
        </p:txBody>
      </p:sp>
      <p:sp>
        <p:nvSpPr>
          <p:cNvPr id="24" name="TextBox 23">
            <a:extLst>
              <a:ext uri="{FF2B5EF4-FFF2-40B4-BE49-F238E27FC236}">
                <a16:creationId xmlns:a16="http://schemas.microsoft.com/office/drawing/2014/main" id="{2EAF6A95-65BF-31D3-E000-3CEA596916E9}"/>
              </a:ext>
            </a:extLst>
          </p:cNvPr>
          <p:cNvSpPr txBox="1"/>
          <p:nvPr/>
        </p:nvSpPr>
        <p:spPr>
          <a:xfrm>
            <a:off x="1152640" y="1030732"/>
            <a:ext cx="3228390" cy="369332"/>
          </a:xfrm>
          <a:prstGeom prst="rect">
            <a:avLst/>
          </a:prstGeom>
          <a:noFill/>
        </p:spPr>
        <p:txBody>
          <a:bodyPr wrap="square" rtlCol="0">
            <a:spAutoFit/>
          </a:bodyPr>
          <a:lstStyle/>
          <a:p>
            <a:pPr algn="ctr"/>
            <a:r>
              <a:rPr lang="en-IN" b="1" i="0" dirty="0">
                <a:solidFill>
                  <a:schemeClr val="accent2">
                    <a:lumMod val="20000"/>
                    <a:lumOff val="80000"/>
                  </a:schemeClr>
                </a:solidFill>
                <a:effectLst/>
              </a:rPr>
              <a:t>Data Quality and Preprocessing</a:t>
            </a:r>
            <a:endParaRPr lang="en-IN" dirty="0">
              <a:solidFill>
                <a:schemeClr val="accent2">
                  <a:lumMod val="20000"/>
                  <a:lumOff val="80000"/>
                </a:schemeClr>
              </a:solidFill>
            </a:endParaRPr>
          </a:p>
        </p:txBody>
      </p:sp>
      <p:sp>
        <p:nvSpPr>
          <p:cNvPr id="25" name="TextBox 24">
            <a:extLst>
              <a:ext uri="{FF2B5EF4-FFF2-40B4-BE49-F238E27FC236}">
                <a16:creationId xmlns:a16="http://schemas.microsoft.com/office/drawing/2014/main" id="{0D2274B3-73F8-C2DE-ECC0-D267FE8D52F0}"/>
              </a:ext>
            </a:extLst>
          </p:cNvPr>
          <p:cNvSpPr txBox="1"/>
          <p:nvPr/>
        </p:nvSpPr>
        <p:spPr>
          <a:xfrm>
            <a:off x="1066796" y="2252071"/>
            <a:ext cx="3228390" cy="369332"/>
          </a:xfrm>
          <a:prstGeom prst="rect">
            <a:avLst/>
          </a:prstGeom>
          <a:noFill/>
        </p:spPr>
        <p:txBody>
          <a:bodyPr wrap="square" rtlCol="0">
            <a:spAutoFit/>
          </a:bodyPr>
          <a:lstStyle/>
          <a:p>
            <a:pPr algn="ctr"/>
            <a:r>
              <a:rPr lang="en-IN" b="1" i="0" dirty="0">
                <a:solidFill>
                  <a:schemeClr val="accent1">
                    <a:lumMod val="20000"/>
                    <a:lumOff val="80000"/>
                  </a:schemeClr>
                </a:solidFill>
                <a:effectLst/>
              </a:rPr>
              <a:t>Dynamic Market Conditions</a:t>
            </a:r>
            <a:endParaRPr lang="en-IN" dirty="0">
              <a:solidFill>
                <a:schemeClr val="accent1">
                  <a:lumMod val="20000"/>
                  <a:lumOff val="80000"/>
                </a:schemeClr>
              </a:solidFill>
            </a:endParaRPr>
          </a:p>
        </p:txBody>
      </p:sp>
      <p:sp>
        <p:nvSpPr>
          <p:cNvPr id="26" name="TextBox 25">
            <a:extLst>
              <a:ext uri="{FF2B5EF4-FFF2-40B4-BE49-F238E27FC236}">
                <a16:creationId xmlns:a16="http://schemas.microsoft.com/office/drawing/2014/main" id="{D270212E-C3BF-F0DD-A964-CE3EA23AFFBB}"/>
              </a:ext>
            </a:extLst>
          </p:cNvPr>
          <p:cNvSpPr txBox="1"/>
          <p:nvPr/>
        </p:nvSpPr>
        <p:spPr>
          <a:xfrm>
            <a:off x="1064307" y="3474136"/>
            <a:ext cx="3228390" cy="369332"/>
          </a:xfrm>
          <a:prstGeom prst="rect">
            <a:avLst/>
          </a:prstGeom>
          <a:noFill/>
        </p:spPr>
        <p:txBody>
          <a:bodyPr wrap="square" rtlCol="0">
            <a:spAutoFit/>
          </a:bodyPr>
          <a:lstStyle/>
          <a:p>
            <a:pPr algn="ctr"/>
            <a:r>
              <a:rPr lang="en-IN" b="1" i="0" dirty="0">
                <a:solidFill>
                  <a:schemeClr val="bg2">
                    <a:lumMod val="90000"/>
                  </a:schemeClr>
                </a:solidFill>
                <a:effectLst/>
              </a:rPr>
              <a:t>Regulatory Compliance</a:t>
            </a:r>
            <a:endParaRPr lang="en-IN" dirty="0">
              <a:solidFill>
                <a:schemeClr val="bg2">
                  <a:lumMod val="90000"/>
                </a:schemeClr>
              </a:solidFill>
            </a:endParaRPr>
          </a:p>
        </p:txBody>
      </p:sp>
      <p:sp>
        <p:nvSpPr>
          <p:cNvPr id="27" name="TextBox 26">
            <a:extLst>
              <a:ext uri="{FF2B5EF4-FFF2-40B4-BE49-F238E27FC236}">
                <a16:creationId xmlns:a16="http://schemas.microsoft.com/office/drawing/2014/main" id="{69D422B7-FB8F-0402-F5EB-DFDC691E293B}"/>
              </a:ext>
            </a:extLst>
          </p:cNvPr>
          <p:cNvSpPr txBox="1"/>
          <p:nvPr/>
        </p:nvSpPr>
        <p:spPr>
          <a:xfrm>
            <a:off x="1235995" y="4669244"/>
            <a:ext cx="3228390" cy="369332"/>
          </a:xfrm>
          <a:prstGeom prst="rect">
            <a:avLst/>
          </a:prstGeom>
          <a:noFill/>
        </p:spPr>
        <p:txBody>
          <a:bodyPr wrap="square" rtlCol="0">
            <a:spAutoFit/>
          </a:bodyPr>
          <a:lstStyle/>
          <a:p>
            <a:pPr algn="ctr"/>
            <a:r>
              <a:rPr lang="en-IN" b="1" i="0" dirty="0">
                <a:solidFill>
                  <a:schemeClr val="bg1">
                    <a:lumMod val="95000"/>
                  </a:schemeClr>
                </a:solidFill>
                <a:effectLst/>
              </a:rPr>
              <a:t>Technological Integration</a:t>
            </a:r>
            <a:endParaRPr lang="en-IN" dirty="0">
              <a:solidFill>
                <a:schemeClr val="bg1">
                  <a:lumMod val="95000"/>
                </a:schemeClr>
              </a:solidFill>
            </a:endParaRPr>
          </a:p>
        </p:txBody>
      </p:sp>
      <p:sp>
        <p:nvSpPr>
          <p:cNvPr id="28" name="TextBox 27">
            <a:extLst>
              <a:ext uri="{FF2B5EF4-FFF2-40B4-BE49-F238E27FC236}">
                <a16:creationId xmlns:a16="http://schemas.microsoft.com/office/drawing/2014/main" id="{A3F1A023-C89E-9049-DF92-4E96C54BBC50}"/>
              </a:ext>
            </a:extLst>
          </p:cNvPr>
          <p:cNvSpPr txBox="1"/>
          <p:nvPr/>
        </p:nvSpPr>
        <p:spPr>
          <a:xfrm>
            <a:off x="4702010" y="2117765"/>
            <a:ext cx="6046236" cy="646331"/>
          </a:xfrm>
          <a:prstGeom prst="rect">
            <a:avLst/>
          </a:prstGeom>
          <a:noFill/>
        </p:spPr>
        <p:txBody>
          <a:bodyPr wrap="square" rtlCol="0">
            <a:spAutoFit/>
          </a:bodyPr>
          <a:lstStyle/>
          <a:p>
            <a:pPr algn="just"/>
            <a:r>
              <a:rPr lang="en-US" b="0" i="0" dirty="0">
                <a:solidFill>
                  <a:schemeClr val="accent1">
                    <a:lumMod val="50000"/>
                  </a:schemeClr>
                </a:solidFill>
                <a:effectLst/>
              </a:rPr>
              <a:t>Navigating the impact of dynamic market conditions on the relevance and accuracy of predictive models..</a:t>
            </a:r>
            <a:endParaRPr lang="en-IN" dirty="0">
              <a:solidFill>
                <a:schemeClr val="accent1">
                  <a:lumMod val="50000"/>
                </a:schemeClr>
              </a:solidFill>
            </a:endParaRPr>
          </a:p>
        </p:txBody>
      </p:sp>
      <p:sp>
        <p:nvSpPr>
          <p:cNvPr id="29" name="TextBox 28">
            <a:extLst>
              <a:ext uri="{FF2B5EF4-FFF2-40B4-BE49-F238E27FC236}">
                <a16:creationId xmlns:a16="http://schemas.microsoft.com/office/drawing/2014/main" id="{9C8B7A81-2A5B-053C-6E04-859B094C0F20}"/>
              </a:ext>
            </a:extLst>
          </p:cNvPr>
          <p:cNvSpPr txBox="1"/>
          <p:nvPr/>
        </p:nvSpPr>
        <p:spPr>
          <a:xfrm>
            <a:off x="4702010" y="3335636"/>
            <a:ext cx="6046236" cy="646331"/>
          </a:xfrm>
          <a:prstGeom prst="rect">
            <a:avLst/>
          </a:prstGeom>
          <a:noFill/>
        </p:spPr>
        <p:txBody>
          <a:bodyPr wrap="square" rtlCol="0">
            <a:spAutoFit/>
          </a:bodyPr>
          <a:lstStyle/>
          <a:p>
            <a:pPr algn="just"/>
            <a:r>
              <a:rPr lang="en-US" b="0" i="0" dirty="0">
                <a:solidFill>
                  <a:schemeClr val="bg2">
                    <a:lumMod val="10000"/>
                  </a:schemeClr>
                </a:solidFill>
                <a:effectLst/>
              </a:rPr>
              <a:t>Meeting stringent regulatory standards to ensure compliance with legal and ethical guidelines.</a:t>
            </a:r>
            <a:endParaRPr lang="en-IN" dirty="0">
              <a:solidFill>
                <a:schemeClr val="bg2">
                  <a:lumMod val="10000"/>
                </a:schemeClr>
              </a:solidFill>
            </a:endParaRPr>
          </a:p>
        </p:txBody>
      </p:sp>
      <p:sp>
        <p:nvSpPr>
          <p:cNvPr id="30" name="TextBox 29">
            <a:extLst>
              <a:ext uri="{FF2B5EF4-FFF2-40B4-BE49-F238E27FC236}">
                <a16:creationId xmlns:a16="http://schemas.microsoft.com/office/drawing/2014/main" id="{54F22CD9-4B3B-BEE1-EC5D-42D13CE891B4}"/>
              </a:ext>
            </a:extLst>
          </p:cNvPr>
          <p:cNvSpPr txBox="1"/>
          <p:nvPr/>
        </p:nvSpPr>
        <p:spPr>
          <a:xfrm>
            <a:off x="4718488" y="4562549"/>
            <a:ext cx="6046236" cy="646331"/>
          </a:xfrm>
          <a:prstGeom prst="rect">
            <a:avLst/>
          </a:prstGeom>
          <a:noFill/>
        </p:spPr>
        <p:txBody>
          <a:bodyPr wrap="square" rtlCol="0">
            <a:spAutoFit/>
          </a:bodyPr>
          <a:lstStyle/>
          <a:p>
            <a:pPr algn="just"/>
            <a:r>
              <a:rPr lang="en-US" b="0" i="0" dirty="0">
                <a:solidFill>
                  <a:schemeClr val="bg1">
                    <a:lumMod val="50000"/>
                  </a:schemeClr>
                </a:solidFill>
                <a:effectLst/>
              </a:rPr>
              <a:t>Seamlessly integrating emerging technologies into the analysis process without introducing complexities</a:t>
            </a:r>
            <a:endParaRPr lang="en-IN" dirty="0">
              <a:solidFill>
                <a:schemeClr val="bg1">
                  <a:lumMod val="50000"/>
                </a:schemeClr>
              </a:solidFill>
            </a:endParaRPr>
          </a:p>
        </p:txBody>
      </p:sp>
    </p:spTree>
    <p:extLst>
      <p:ext uri="{BB962C8B-B14F-4D97-AF65-F5344CB8AC3E}">
        <p14:creationId xmlns:p14="http://schemas.microsoft.com/office/powerpoint/2010/main" val="2086665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ustom">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543</TotalTime>
  <Words>2355</Words>
  <Application>Microsoft Office PowerPoint</Application>
  <PresentationFormat>Widescreen</PresentationFormat>
  <Paragraphs>221</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Bookman Old Style</vt:lpstr>
      <vt:lpstr>Calibri</vt:lpstr>
      <vt:lpstr>Franklin Gothic Book</vt:lpstr>
      <vt:lpstr>Helvetica Neue</vt:lpstr>
      <vt:lpstr>Söhne</vt:lpstr>
      <vt:lpstr>Wingdings</vt:lpstr>
      <vt:lpstr>Custom</vt:lpstr>
      <vt:lpstr>Loan Approval Analysis</vt:lpstr>
      <vt:lpstr>Overview</vt:lpstr>
      <vt:lpstr>Problem Statement</vt:lpstr>
      <vt:lpstr>Objective </vt:lpstr>
      <vt:lpstr>Motivation</vt:lpstr>
      <vt:lpstr>Purpose</vt:lpstr>
      <vt:lpstr>Scope and Significance</vt:lpstr>
      <vt:lpstr>Challenges</vt:lpstr>
      <vt:lpstr>PowerPoint Presentation</vt:lpstr>
      <vt:lpstr>What is Loan Approval ?</vt:lpstr>
      <vt:lpstr>PowerPoint Presentation</vt:lpstr>
      <vt:lpstr>Data Source </vt:lpstr>
      <vt:lpstr>Dataset Specifications</vt:lpstr>
      <vt:lpstr>Methodology</vt:lpstr>
      <vt:lpstr>Exploratory Data Analysis (EDA)</vt:lpstr>
      <vt:lpstr>Number of Dependents</vt:lpstr>
      <vt:lpstr>Education  &amp; Income</vt:lpstr>
      <vt:lpstr>Employment Status  &amp;  Education</vt:lpstr>
      <vt:lpstr>Loan Amount  &amp;  Tenure</vt:lpstr>
      <vt:lpstr>Assets Distribution</vt:lpstr>
      <vt:lpstr>Number of Dependents  Vs  Loan Status</vt:lpstr>
      <vt:lpstr>Education  Vs  Loan Status</vt:lpstr>
      <vt:lpstr>Annual Income Vs  Loan Status</vt:lpstr>
      <vt:lpstr>Loan Amount  &amp; Tenure  Vs Loan Status</vt:lpstr>
      <vt:lpstr>CIBIL Score  Vs Loan Status</vt:lpstr>
      <vt:lpstr>Assets  Vs Loan Status</vt:lpstr>
      <vt:lpstr>Correlation Matrix Heatmap</vt:lpstr>
      <vt:lpstr>Assets  Vs  Loan Amount </vt:lpstr>
      <vt:lpstr>Loan Amount Vs  Income</vt:lpstr>
      <vt:lpstr>Machine Learning Algorithms</vt:lpstr>
      <vt:lpstr>Machine Learning Algorithms</vt:lpstr>
      <vt:lpstr>Machine Learning Algorithms</vt:lpstr>
      <vt:lpstr>Model Evaluation Confusion Matrix</vt:lpstr>
      <vt:lpstr>PowerPoint Presentation</vt:lpstr>
      <vt:lpstr>Distribution Plot</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Approval Analysis</dc:title>
  <dc:creator>HP INDIA</dc:creator>
  <cp:lastModifiedBy>HP INDIA</cp:lastModifiedBy>
  <cp:revision>3</cp:revision>
  <dcterms:created xsi:type="dcterms:W3CDTF">2023-12-25T15:49:40Z</dcterms:created>
  <dcterms:modified xsi:type="dcterms:W3CDTF">2023-12-26T00:52:59Z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